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1585" r:id="rId2"/>
    <p:sldId id="1586" r:id="rId3"/>
    <p:sldId id="1979" r:id="rId4"/>
    <p:sldId id="2033" r:id="rId5"/>
    <p:sldId id="2034" r:id="rId6"/>
    <p:sldId id="2037" r:id="rId7"/>
    <p:sldId id="2039" r:id="rId8"/>
    <p:sldId id="2040" r:id="rId9"/>
    <p:sldId id="2041" r:id="rId10"/>
    <p:sldId id="2042" r:id="rId11"/>
    <p:sldId id="2043" r:id="rId12"/>
    <p:sldId id="2044" r:id="rId13"/>
    <p:sldId id="2045" r:id="rId14"/>
    <p:sldId id="2046" r:id="rId15"/>
    <p:sldId id="2048" r:id="rId16"/>
    <p:sldId id="2047" r:id="rId17"/>
    <p:sldId id="2049" r:id="rId18"/>
    <p:sldId id="2050" r:id="rId19"/>
    <p:sldId id="2051" r:id="rId20"/>
    <p:sldId id="2052" r:id="rId21"/>
    <p:sldId id="2053" r:id="rId22"/>
    <p:sldId id="2054" r:id="rId23"/>
    <p:sldId id="2055" r:id="rId24"/>
    <p:sldId id="2056" r:id="rId25"/>
    <p:sldId id="2057" r:id="rId26"/>
    <p:sldId id="2058" r:id="rId27"/>
    <p:sldId id="2059" r:id="rId28"/>
    <p:sldId id="2060" r:id="rId29"/>
    <p:sldId id="2062" r:id="rId30"/>
    <p:sldId id="2061" r:id="rId31"/>
    <p:sldId id="2063" r:id="rId32"/>
    <p:sldId id="2064" r:id="rId33"/>
    <p:sldId id="1998" r:id="rId34"/>
  </p:sldIdLst>
  <p:sldSz cx="51120675" cy="32399288"/>
  <p:notesSz cx="7315200" cy="9601200"/>
  <p:defaultTextStyle>
    <a:defPPr>
      <a:defRPr lang="en-US"/>
    </a:defPPr>
    <a:lvl1pPr marL="0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273" userDrawn="1">
          <p15:clr>
            <a:srgbClr val="A4A3A4"/>
          </p15:clr>
        </p15:guide>
        <p15:guide id="2" pos="161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F00FF"/>
    <a:srgbClr val="800217"/>
    <a:srgbClr val="70AD47"/>
    <a:srgbClr val="EAEFF7"/>
    <a:srgbClr val="D2DEEF"/>
    <a:srgbClr val="FF0066"/>
    <a:srgbClr val="B3BDCD"/>
    <a:srgbClr val="C9CDD3"/>
    <a:srgbClr val="B686DA"/>
    <a:srgbClr val="C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08" autoAdjust="0"/>
    <p:restoredTop sz="84560" autoAdjust="0"/>
  </p:normalViewPr>
  <p:slideViewPr>
    <p:cSldViewPr snapToGrid="0">
      <p:cViewPr varScale="1">
        <p:scale>
          <a:sx n="13" d="100"/>
          <a:sy n="13" d="100"/>
        </p:scale>
        <p:origin x="-1386" y="-144"/>
      </p:cViewPr>
      <p:guideLst>
        <p:guide orient="horz" pos="10273"/>
        <p:guide pos="1616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2" d="100"/>
        <a:sy n="42" d="100"/>
      </p:scale>
      <p:origin x="0" y="-8292"/>
    </p:cViewPr>
  </p:sorterViewPr>
  <p:notesViewPr>
    <p:cSldViewPr snapToGrid="0" showGuides="1">
      <p:cViewPr varScale="1">
        <p:scale>
          <a:sx n="51" d="100"/>
          <a:sy n="51" d="100"/>
        </p:scale>
        <p:origin x="2052" y="6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87C4962-8B5F-4F7C-B9D2-403D11926A17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5CD4AC-7254-4B2B-98CD-F276C5F36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35335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92EFAA-5EB6-4FC5-A47F-31237870AE85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00150"/>
            <a:ext cx="51117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5EF0649-509D-479C-95E9-D98F3536A9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4367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756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https://www.rfpage.com/what-are-the-challenges-in-5g-technology/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543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https://www.rfpage.com/what-are-the-challenges-in-5g-technology/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3685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https://telecom.economictimes.indiatimes.com/news/india-will-achieve-100-5g-coverage-by-december-2024-vaishnaw/98297731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11918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8342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650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704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042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5919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808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254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059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7818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1184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7575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5687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3228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976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018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633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57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21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8913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0649-509D-479C-95E9-D98F3536A97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595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https://dot.gov.in/5g-india-2020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0817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https://www.qualcomm.com/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651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Source: https://www.qualcomm.com/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34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https://www.qualcomm.com/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75553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https://www.qualcomm.com/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08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https://www.qualcomm.com/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2500F-D880-4C4F-986D-953DD3C328EB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5437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0085" y="5302386"/>
            <a:ext cx="38340506" cy="11279752"/>
          </a:xfrm>
        </p:spPr>
        <p:txBody>
          <a:bodyPr anchor="b"/>
          <a:lstStyle>
            <a:lvl1pPr algn="ctr">
              <a:defRPr sz="25158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17017128"/>
            <a:ext cx="38340506" cy="7822326"/>
          </a:xfrm>
        </p:spPr>
        <p:txBody>
          <a:bodyPr/>
          <a:lstStyle>
            <a:lvl1pPr marL="0" indent="0" algn="ctr">
              <a:buNone/>
              <a:defRPr sz="10063"/>
            </a:lvl1pPr>
            <a:lvl2pPr marL="1917040" indent="0" algn="ctr">
              <a:buNone/>
              <a:defRPr sz="8386"/>
            </a:lvl2pPr>
            <a:lvl3pPr marL="3834079" indent="0" algn="ctr">
              <a:buNone/>
              <a:defRPr sz="7547"/>
            </a:lvl3pPr>
            <a:lvl4pPr marL="5751119" indent="0" algn="ctr">
              <a:buNone/>
              <a:defRPr sz="6709"/>
            </a:lvl4pPr>
            <a:lvl5pPr marL="7668158" indent="0" algn="ctr">
              <a:buNone/>
              <a:defRPr sz="6709"/>
            </a:lvl5pPr>
            <a:lvl6pPr marL="9585198" indent="0" algn="ctr">
              <a:buNone/>
              <a:defRPr sz="6709"/>
            </a:lvl6pPr>
            <a:lvl7pPr marL="11502238" indent="0" algn="ctr">
              <a:buNone/>
              <a:defRPr sz="6709"/>
            </a:lvl7pPr>
            <a:lvl8pPr marL="13419277" indent="0" algn="ctr">
              <a:buNone/>
              <a:defRPr sz="6709"/>
            </a:lvl8pPr>
            <a:lvl9pPr marL="15336317" indent="0" algn="ctr">
              <a:buNone/>
              <a:defRPr sz="6709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1136-9B5E-4197-A5A1-A22B9FDFEE74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562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5280-08FD-4F84-A826-9BFD29840F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0"/>
            <a:ext cx="1720473" cy="1724962"/>
          </a:xfrm>
          <a:prstGeom prst="rect">
            <a:avLst/>
          </a:prstGeom>
        </p:spPr>
        <p:txBody>
          <a:bodyPr vert="horz" lIns="92748" tIns="46374" rIns="92748" bIns="46374" rtlCol="0" anchor="ctr"/>
          <a:lstStyle>
            <a:defPPr>
              <a:defRPr lang="en-US"/>
            </a:defPPr>
            <a:lvl1pPr marL="0" algn="r" defTabSz="3628796" rtl="0" eaLnBrk="1" latinLnBrk="0" hangingPunct="1">
              <a:defRPr sz="8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1814398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2879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43195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57593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71991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86389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700787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15186" algn="l" defTabSz="3628796" rtl="0" eaLnBrk="1" latinLnBrk="0" hangingPunct="1">
              <a:defRPr sz="7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114" dirty="0"/>
          </a:p>
        </p:txBody>
      </p:sp>
    </p:spTree>
    <p:extLst>
      <p:ext uri="{BB962C8B-B14F-4D97-AF65-F5344CB8AC3E}">
        <p14:creationId xmlns:p14="http://schemas.microsoft.com/office/powerpoint/2010/main" xmlns="" val="910525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3" y="1724962"/>
            <a:ext cx="11022896" cy="274568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7" y="1724962"/>
            <a:ext cx="32429678" cy="274568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5591D-7E41-4950-9786-A5B84637418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484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3344-55CA-406B-8A6A-283B804E067E}" type="datetime1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8583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00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9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8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89B4D-3090-4B9E-A623-49025405EC6C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360337" y="30674326"/>
            <a:ext cx="5835368" cy="1724962"/>
          </a:xfrm>
        </p:spPr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194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8077327"/>
            <a:ext cx="44091582" cy="13477201"/>
          </a:xfrm>
        </p:spPr>
        <p:txBody>
          <a:bodyPr anchor="b"/>
          <a:lstStyle>
            <a:lvl1pPr>
              <a:defRPr sz="2515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1" y="21682028"/>
            <a:ext cx="44091582" cy="7087342"/>
          </a:xfrm>
        </p:spPr>
        <p:txBody>
          <a:bodyPr/>
          <a:lstStyle>
            <a:lvl1pPr marL="0" indent="0">
              <a:buNone/>
              <a:defRPr sz="10063">
                <a:solidFill>
                  <a:schemeClr val="accent4">
                    <a:lumMod val="50000"/>
                  </a:schemeClr>
                </a:solidFill>
              </a:defRPr>
            </a:lvl1pPr>
            <a:lvl2pPr marL="1917040" indent="0">
              <a:buNone/>
              <a:defRPr sz="8386">
                <a:solidFill>
                  <a:schemeClr val="tx1">
                    <a:tint val="75000"/>
                  </a:schemeClr>
                </a:solidFill>
              </a:defRPr>
            </a:lvl2pPr>
            <a:lvl3pPr marL="3834079" indent="0">
              <a:buNone/>
              <a:defRPr sz="7547">
                <a:solidFill>
                  <a:schemeClr val="tx1">
                    <a:tint val="75000"/>
                  </a:schemeClr>
                </a:solidFill>
              </a:defRPr>
            </a:lvl3pPr>
            <a:lvl4pPr marL="5751119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4pPr>
            <a:lvl5pPr marL="7668158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5pPr>
            <a:lvl6pPr marL="9585198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6pPr>
            <a:lvl7pPr marL="11502238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7pPr>
            <a:lvl8pPr marL="13419277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8pPr>
            <a:lvl9pPr marL="15336317" indent="0">
              <a:buNone/>
              <a:defRPr sz="67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2C26-D4A8-4DE6-A383-483DDC298178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19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8624810"/>
            <a:ext cx="21726287" cy="20557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8624810"/>
            <a:ext cx="21726287" cy="20557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BD28-2E4A-4490-84E9-AB1AFAF547BE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921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1724964"/>
            <a:ext cx="44091582" cy="6262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07" y="7942328"/>
            <a:ext cx="21626440" cy="3892412"/>
          </a:xfrm>
        </p:spPr>
        <p:txBody>
          <a:bodyPr anchor="b"/>
          <a:lstStyle>
            <a:lvl1pPr marL="0" indent="0">
              <a:buNone/>
              <a:defRPr sz="10063" b="1"/>
            </a:lvl1pPr>
            <a:lvl2pPr marL="1917040" indent="0">
              <a:buNone/>
              <a:defRPr sz="8386" b="1"/>
            </a:lvl2pPr>
            <a:lvl3pPr marL="3834079" indent="0">
              <a:buNone/>
              <a:defRPr sz="7547" b="1"/>
            </a:lvl3pPr>
            <a:lvl4pPr marL="5751119" indent="0">
              <a:buNone/>
              <a:defRPr sz="6709" b="1"/>
            </a:lvl4pPr>
            <a:lvl5pPr marL="7668158" indent="0">
              <a:buNone/>
              <a:defRPr sz="6709" b="1"/>
            </a:lvl5pPr>
            <a:lvl6pPr marL="9585198" indent="0">
              <a:buNone/>
              <a:defRPr sz="6709" b="1"/>
            </a:lvl6pPr>
            <a:lvl7pPr marL="11502238" indent="0">
              <a:buNone/>
              <a:defRPr sz="6709" b="1"/>
            </a:lvl7pPr>
            <a:lvl8pPr marL="13419277" indent="0">
              <a:buNone/>
              <a:defRPr sz="6709" b="1"/>
            </a:lvl8pPr>
            <a:lvl9pPr marL="15336317" indent="0">
              <a:buNone/>
              <a:defRPr sz="670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07" y="11834740"/>
            <a:ext cx="21626440" cy="17407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2" y="7942328"/>
            <a:ext cx="21732945" cy="3892412"/>
          </a:xfrm>
        </p:spPr>
        <p:txBody>
          <a:bodyPr anchor="b"/>
          <a:lstStyle>
            <a:lvl1pPr marL="0" indent="0">
              <a:buNone/>
              <a:defRPr sz="10063" b="1"/>
            </a:lvl1pPr>
            <a:lvl2pPr marL="1917040" indent="0">
              <a:buNone/>
              <a:defRPr sz="8386" b="1"/>
            </a:lvl2pPr>
            <a:lvl3pPr marL="3834079" indent="0">
              <a:buNone/>
              <a:defRPr sz="7547" b="1"/>
            </a:lvl3pPr>
            <a:lvl4pPr marL="5751119" indent="0">
              <a:buNone/>
              <a:defRPr sz="6709" b="1"/>
            </a:lvl4pPr>
            <a:lvl5pPr marL="7668158" indent="0">
              <a:buNone/>
              <a:defRPr sz="6709" b="1"/>
            </a:lvl5pPr>
            <a:lvl6pPr marL="9585198" indent="0">
              <a:buNone/>
              <a:defRPr sz="6709" b="1"/>
            </a:lvl6pPr>
            <a:lvl7pPr marL="11502238" indent="0">
              <a:buNone/>
              <a:defRPr sz="6709" b="1"/>
            </a:lvl7pPr>
            <a:lvl8pPr marL="13419277" indent="0">
              <a:buNone/>
              <a:defRPr sz="6709" b="1"/>
            </a:lvl8pPr>
            <a:lvl9pPr marL="15336317" indent="0">
              <a:buNone/>
              <a:defRPr sz="670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2" y="11834740"/>
            <a:ext cx="21732945" cy="17407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98214-556D-4323-85B3-6733AFFD37F1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147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9E28-F6B1-48B2-B0D9-9FD42FD961B2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3940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E75E-6FD6-4165-B671-2129FE7CEC60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878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7" y="2159952"/>
            <a:ext cx="16487747" cy="7559834"/>
          </a:xfrm>
        </p:spPr>
        <p:txBody>
          <a:bodyPr anchor="b"/>
          <a:lstStyle>
            <a:lvl1pPr>
              <a:defRPr sz="1341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4664900"/>
            <a:ext cx="25879842" cy="23024494"/>
          </a:xfrm>
        </p:spPr>
        <p:txBody>
          <a:bodyPr/>
          <a:lstStyle>
            <a:lvl1pPr>
              <a:defRPr sz="13418"/>
            </a:lvl1pPr>
            <a:lvl2pPr>
              <a:defRPr sz="11740"/>
            </a:lvl2pPr>
            <a:lvl3pPr>
              <a:defRPr sz="10063"/>
            </a:lvl3pPr>
            <a:lvl4pPr>
              <a:defRPr sz="8386"/>
            </a:lvl4pPr>
            <a:lvl5pPr>
              <a:defRPr sz="8386"/>
            </a:lvl5pPr>
            <a:lvl6pPr>
              <a:defRPr sz="8386"/>
            </a:lvl6pPr>
            <a:lvl7pPr>
              <a:defRPr sz="8386"/>
            </a:lvl7pPr>
            <a:lvl8pPr>
              <a:defRPr sz="8386"/>
            </a:lvl8pPr>
            <a:lvl9pPr>
              <a:defRPr sz="838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7" y="9719786"/>
            <a:ext cx="16487747" cy="18007107"/>
          </a:xfrm>
        </p:spPr>
        <p:txBody>
          <a:bodyPr/>
          <a:lstStyle>
            <a:lvl1pPr marL="0" indent="0">
              <a:buNone/>
              <a:defRPr sz="6709"/>
            </a:lvl1pPr>
            <a:lvl2pPr marL="1917040" indent="0">
              <a:buNone/>
              <a:defRPr sz="5870"/>
            </a:lvl2pPr>
            <a:lvl3pPr marL="3834079" indent="0">
              <a:buNone/>
              <a:defRPr sz="5032"/>
            </a:lvl3pPr>
            <a:lvl4pPr marL="5751119" indent="0">
              <a:buNone/>
              <a:defRPr sz="4193"/>
            </a:lvl4pPr>
            <a:lvl5pPr marL="7668158" indent="0">
              <a:buNone/>
              <a:defRPr sz="4193"/>
            </a:lvl5pPr>
            <a:lvl6pPr marL="9585198" indent="0">
              <a:buNone/>
              <a:defRPr sz="4193"/>
            </a:lvl6pPr>
            <a:lvl7pPr marL="11502238" indent="0">
              <a:buNone/>
              <a:defRPr sz="4193"/>
            </a:lvl7pPr>
            <a:lvl8pPr marL="13419277" indent="0">
              <a:buNone/>
              <a:defRPr sz="4193"/>
            </a:lvl8pPr>
            <a:lvl9pPr marL="15336317" indent="0">
              <a:buNone/>
              <a:defRPr sz="41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DC54-B216-4773-84D5-F53EFDFBC78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9791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7" y="2159952"/>
            <a:ext cx="16487747" cy="7559834"/>
          </a:xfrm>
        </p:spPr>
        <p:txBody>
          <a:bodyPr anchor="b"/>
          <a:lstStyle>
            <a:lvl1pPr>
              <a:defRPr sz="1341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4664900"/>
            <a:ext cx="25879842" cy="23024494"/>
          </a:xfrm>
        </p:spPr>
        <p:txBody>
          <a:bodyPr anchor="t"/>
          <a:lstStyle>
            <a:lvl1pPr marL="0" indent="0">
              <a:buNone/>
              <a:defRPr sz="13418"/>
            </a:lvl1pPr>
            <a:lvl2pPr marL="1917040" indent="0">
              <a:buNone/>
              <a:defRPr sz="11740"/>
            </a:lvl2pPr>
            <a:lvl3pPr marL="3834079" indent="0">
              <a:buNone/>
              <a:defRPr sz="10063"/>
            </a:lvl3pPr>
            <a:lvl4pPr marL="5751119" indent="0">
              <a:buNone/>
              <a:defRPr sz="8386"/>
            </a:lvl4pPr>
            <a:lvl5pPr marL="7668158" indent="0">
              <a:buNone/>
              <a:defRPr sz="8386"/>
            </a:lvl5pPr>
            <a:lvl6pPr marL="9585198" indent="0">
              <a:buNone/>
              <a:defRPr sz="8386"/>
            </a:lvl6pPr>
            <a:lvl7pPr marL="11502238" indent="0">
              <a:buNone/>
              <a:defRPr sz="8386"/>
            </a:lvl7pPr>
            <a:lvl8pPr marL="13419277" indent="0">
              <a:buNone/>
              <a:defRPr sz="8386"/>
            </a:lvl8pPr>
            <a:lvl9pPr marL="15336317" indent="0">
              <a:buNone/>
              <a:defRPr sz="838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7" y="9719786"/>
            <a:ext cx="16487747" cy="18007107"/>
          </a:xfrm>
        </p:spPr>
        <p:txBody>
          <a:bodyPr/>
          <a:lstStyle>
            <a:lvl1pPr marL="0" indent="0">
              <a:buNone/>
              <a:defRPr sz="6709"/>
            </a:lvl1pPr>
            <a:lvl2pPr marL="1917040" indent="0">
              <a:buNone/>
              <a:defRPr sz="5870"/>
            </a:lvl2pPr>
            <a:lvl3pPr marL="3834079" indent="0">
              <a:buNone/>
              <a:defRPr sz="5032"/>
            </a:lvl3pPr>
            <a:lvl4pPr marL="5751119" indent="0">
              <a:buNone/>
              <a:defRPr sz="4193"/>
            </a:lvl4pPr>
            <a:lvl5pPr marL="7668158" indent="0">
              <a:buNone/>
              <a:defRPr sz="4193"/>
            </a:lvl5pPr>
            <a:lvl6pPr marL="9585198" indent="0">
              <a:buNone/>
              <a:defRPr sz="4193"/>
            </a:lvl6pPr>
            <a:lvl7pPr marL="11502238" indent="0">
              <a:buNone/>
              <a:defRPr sz="4193"/>
            </a:lvl7pPr>
            <a:lvl8pPr marL="13419277" indent="0">
              <a:buNone/>
              <a:defRPr sz="4193"/>
            </a:lvl8pPr>
            <a:lvl9pPr marL="15336317" indent="0">
              <a:buNone/>
              <a:defRPr sz="419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67FB-9101-4052-AB0D-1EF5C2555B9B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9620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7000"/>
            <a:lum/>
          </a:blip>
          <a:srcRect/>
          <a:stretch>
            <a:fillRect l="-80000" t="-9000" r="80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337" y="773718"/>
            <a:ext cx="38141059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337" y="7363735"/>
            <a:ext cx="46800000" cy="2260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1" y="30674326"/>
            <a:ext cx="6893169" cy="17249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8000">
                <a:solidFill>
                  <a:srgbClr val="FFFF00"/>
                </a:solidFill>
              </a:defRPr>
            </a:lvl1pPr>
          </a:lstStyle>
          <a:p>
            <a:fld id="{A7CAF290-C999-4202-80B3-BF5A0E120071}" type="datetime1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60337" y="30674326"/>
            <a:ext cx="39600000" cy="17249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7200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18ECO127T :: 5G Technology – An Overview :: Unit-1 by   Dr. </a:t>
            </a:r>
            <a:r>
              <a:rPr lang="en-US" dirty="0" err="1" smtClean="0"/>
              <a:t>Vivek</a:t>
            </a:r>
            <a:r>
              <a:rPr lang="en-US" dirty="0" smtClean="0"/>
              <a:t> </a:t>
            </a:r>
            <a:r>
              <a:rPr lang="en-US" dirty="0" err="1" smtClean="0"/>
              <a:t>Kachhatiya</a:t>
            </a:r>
            <a:r>
              <a:rPr lang="en-US" dirty="0" smtClean="0"/>
              <a:t> [Ref: ECE </a:t>
            </a:r>
            <a:r>
              <a:rPr lang="en-US" dirty="0" err="1" smtClean="0"/>
              <a:t>dept</a:t>
            </a:r>
            <a:r>
              <a:rPr lang="en-US" dirty="0" smtClean="0"/>
              <a:t> </a:t>
            </a:r>
            <a:r>
              <a:rPr lang="en-US" dirty="0" err="1" smtClean="0"/>
              <a:t>ppt</a:t>
            </a:r>
            <a:r>
              <a:rPr lang="en-US" dirty="0" smtClean="0"/>
              <a:t>]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360337" y="30674326"/>
            <a:ext cx="6018248" cy="17249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0">
                <a:solidFill>
                  <a:srgbClr val="FFFF00"/>
                </a:solidFill>
              </a:defRPr>
            </a:lvl1pPr>
          </a:lstStyle>
          <a:p>
            <a:pPr algn="ctr"/>
            <a:fld id="{62231297-CF50-461C-A890-3A434146D1D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1" y="0"/>
            <a:ext cx="51120674" cy="30674326"/>
          </a:xfrm>
          <a:prstGeom prst="roundRect">
            <a:avLst>
              <a:gd name="adj" fmla="val 2861"/>
            </a:avLst>
          </a:prstGeom>
          <a:noFill/>
          <a:ln w="76200">
            <a:solidFill>
              <a:srgbClr val="158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301396" y="128886"/>
            <a:ext cx="106403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818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3834079" rtl="0" eaLnBrk="1" latinLnBrk="0" hangingPunct="1">
        <a:lnSpc>
          <a:spcPct val="90000"/>
        </a:lnSpc>
        <a:spcBef>
          <a:spcPct val="0"/>
        </a:spcBef>
        <a:buNone/>
        <a:defRPr sz="18000" kern="1200">
          <a:solidFill>
            <a:srgbClr val="7030A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58520" indent="-958520" algn="l" defTabSz="3834079" rtl="0" eaLnBrk="1" latinLnBrk="0" hangingPunct="1">
        <a:lnSpc>
          <a:spcPct val="90000"/>
        </a:lnSpc>
        <a:spcBef>
          <a:spcPts val="4193"/>
        </a:spcBef>
        <a:buFont typeface="Arial" panose="020B0604020202020204" pitchFamily="34" charset="0"/>
        <a:buChar char="•"/>
        <a:defRPr sz="12000" kern="1200">
          <a:solidFill>
            <a:srgbClr val="9933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2875559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11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4792599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10000" kern="1200">
          <a:solidFill>
            <a:srgbClr val="7030A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6709639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9000" kern="1200">
          <a:solidFill>
            <a:srgbClr val="0070C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8626678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8000" kern="1200">
          <a:solidFill>
            <a:srgbClr val="00B0F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0543718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7547" kern="1200">
          <a:solidFill>
            <a:schemeClr val="tx1"/>
          </a:solidFill>
          <a:latin typeface="+mn-lt"/>
          <a:ea typeface="+mn-ea"/>
          <a:cs typeface="+mn-cs"/>
        </a:defRPr>
      </a:lvl6pPr>
      <a:lvl7pPr marL="12460757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7547" kern="1200">
          <a:solidFill>
            <a:schemeClr val="tx1"/>
          </a:solidFill>
          <a:latin typeface="+mn-lt"/>
          <a:ea typeface="+mn-ea"/>
          <a:cs typeface="+mn-cs"/>
        </a:defRPr>
      </a:lvl7pPr>
      <a:lvl8pPr marL="14377797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7547" kern="1200">
          <a:solidFill>
            <a:schemeClr val="tx1"/>
          </a:solidFill>
          <a:latin typeface="+mn-lt"/>
          <a:ea typeface="+mn-ea"/>
          <a:cs typeface="+mn-cs"/>
        </a:defRPr>
      </a:lvl8pPr>
      <a:lvl9pPr marL="16294837" indent="-958520" algn="l" defTabSz="3834079" rtl="0" eaLnBrk="1" latinLnBrk="0" hangingPunct="1">
        <a:lnSpc>
          <a:spcPct val="90000"/>
        </a:lnSpc>
        <a:spcBef>
          <a:spcPts val="2097"/>
        </a:spcBef>
        <a:buFont typeface="Arial" panose="020B0604020202020204" pitchFamily="34" charset="0"/>
        <a:buChar char="•"/>
        <a:defRPr sz="75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1pPr>
      <a:lvl2pPr marL="1917040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2pPr>
      <a:lvl3pPr marL="3834079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3pPr>
      <a:lvl4pPr marL="5751119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4pPr>
      <a:lvl5pPr marL="7668158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5pPr>
      <a:lvl6pPr marL="9585198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6pPr>
      <a:lvl7pPr marL="11502238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7pPr>
      <a:lvl8pPr marL="13419277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8pPr>
      <a:lvl9pPr marL="15336317" algn="l" defTabSz="3834079" rtl="0" eaLnBrk="1" latinLnBrk="0" hangingPunct="1">
        <a:defRPr sz="75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307" y="5302386"/>
            <a:ext cx="46564061" cy="11279752"/>
          </a:xfrm>
        </p:spPr>
        <p:txBody>
          <a:bodyPr>
            <a:normAutofit/>
          </a:bodyPr>
          <a:lstStyle/>
          <a:p>
            <a:r>
              <a:rPr lang="en-US" dirty="0"/>
              <a:t>18ECO127T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5G Technology – An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68287" y="17017128"/>
            <a:ext cx="19062303" cy="7822326"/>
          </a:xfrm>
        </p:spPr>
        <p:txBody>
          <a:bodyPr/>
          <a:lstStyle/>
          <a:p>
            <a:endParaRPr lang="en-US" dirty="0" smtClean="0"/>
          </a:p>
          <a:p>
            <a:pPr algn="l"/>
            <a:r>
              <a:rPr lang="en-US" dirty="0" smtClean="0"/>
              <a:t>OPEN ELECTIVE (by ECE)</a:t>
            </a:r>
            <a:br>
              <a:rPr lang="en-US" dirty="0" smtClean="0"/>
            </a:br>
            <a:endParaRPr lang="en-US" dirty="0" smtClean="0"/>
          </a:p>
          <a:p>
            <a:pPr algn="l"/>
            <a:r>
              <a:rPr lang="en-US" dirty="0" smtClean="0"/>
              <a:t>B.TECH </a:t>
            </a:r>
          </a:p>
          <a:p>
            <a:pPr algn="l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91556" y="27429814"/>
            <a:ext cx="6736138" cy="31700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M1 S0</a:t>
            </a:r>
            <a:endParaRPr lang="en-US" sz="20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405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74E282-4E68-3E71-0D6C-EA69E9A73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60" y="6099311"/>
            <a:ext cx="49418175" cy="241425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0063" dirty="0"/>
              <a:t> 5G is a </a:t>
            </a:r>
            <a:r>
              <a:rPr lang="en-US" sz="10063" dirty="0">
                <a:solidFill>
                  <a:srgbClr val="0000FF"/>
                </a:solidFill>
              </a:rPr>
              <a:t>Unified Platform</a:t>
            </a:r>
            <a:r>
              <a:rPr lang="en-US" sz="10063" dirty="0"/>
              <a:t> that is more capable than 4G</a:t>
            </a:r>
          </a:p>
          <a:p>
            <a:pPr lvl="1"/>
            <a:r>
              <a:rPr lang="en-IN" sz="9644" dirty="0"/>
              <a:t>Not only for Broadband Telephone but also for </a:t>
            </a:r>
            <a:r>
              <a:rPr lang="en-US" sz="9644" dirty="0"/>
              <a:t>mission-critical communications and connecting the massive IoT</a:t>
            </a:r>
          </a:p>
          <a:p>
            <a:pPr lvl="1"/>
            <a:r>
              <a:rPr lang="en-US" sz="9644" dirty="0"/>
              <a:t>Supports all </a:t>
            </a:r>
            <a:r>
              <a:rPr lang="en-US" sz="9644" dirty="0">
                <a:highlight>
                  <a:srgbClr val="FFFF00"/>
                </a:highlight>
              </a:rPr>
              <a:t>Spectrum</a:t>
            </a:r>
            <a:r>
              <a:rPr lang="en-US" sz="9644" dirty="0"/>
              <a:t> types (</a:t>
            </a:r>
            <a:r>
              <a:rPr lang="en-US" sz="9644" dirty="0">
                <a:highlight>
                  <a:srgbClr val="FFFF00"/>
                </a:highlight>
              </a:rPr>
              <a:t>licensed, shared, unlicensed</a:t>
            </a:r>
            <a:r>
              <a:rPr lang="en-US" sz="9644" dirty="0"/>
              <a:t>) and </a:t>
            </a:r>
            <a:r>
              <a:rPr lang="en-US" sz="9644" dirty="0">
                <a:highlight>
                  <a:srgbClr val="FFFF00"/>
                </a:highlight>
              </a:rPr>
              <a:t>bands</a:t>
            </a:r>
            <a:r>
              <a:rPr lang="en-US" sz="9644" dirty="0"/>
              <a:t> (</a:t>
            </a:r>
            <a:r>
              <a:rPr lang="en-US" sz="9644" dirty="0">
                <a:highlight>
                  <a:srgbClr val="FFFF00"/>
                </a:highlight>
              </a:rPr>
              <a:t>low, mid, high</a:t>
            </a:r>
            <a:r>
              <a:rPr lang="en-US" sz="9644" dirty="0"/>
              <a:t>)</a:t>
            </a:r>
            <a:endParaRPr lang="en-IN" sz="9644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0063" dirty="0"/>
              <a:t> 5G uses </a:t>
            </a:r>
            <a:r>
              <a:rPr lang="en-US" sz="10063" dirty="0">
                <a:solidFill>
                  <a:srgbClr val="0000FF"/>
                </a:solidFill>
              </a:rPr>
              <a:t>Spectrum Better</a:t>
            </a:r>
            <a:r>
              <a:rPr lang="en-US" sz="10063" dirty="0"/>
              <a:t> than 4G</a:t>
            </a:r>
          </a:p>
          <a:p>
            <a:pPr lvl="1"/>
            <a:r>
              <a:rPr lang="en-US" sz="9644" dirty="0"/>
              <a:t>Can use in bands - from low bands </a:t>
            </a:r>
            <a:r>
              <a:rPr lang="en-US" sz="9644" dirty="0">
                <a:highlight>
                  <a:srgbClr val="FFFF00"/>
                </a:highlight>
              </a:rPr>
              <a:t>below 1 GHz</a:t>
            </a:r>
            <a:r>
              <a:rPr lang="en-US" sz="9644" dirty="0"/>
              <a:t>, to mid bands from </a:t>
            </a:r>
            <a:r>
              <a:rPr lang="en-US" sz="9644" dirty="0">
                <a:highlight>
                  <a:srgbClr val="FFFF00"/>
                </a:highlight>
              </a:rPr>
              <a:t>1 GHz to 6 GHz</a:t>
            </a:r>
            <a:r>
              <a:rPr lang="en-US" sz="9644" dirty="0"/>
              <a:t>, to high bands known as millimeter wave (</a:t>
            </a:r>
            <a:r>
              <a:rPr lang="en-US" sz="9644" dirty="0" err="1">
                <a:highlight>
                  <a:srgbClr val="FFFF00"/>
                </a:highlight>
              </a:rPr>
              <a:t>mmWave</a:t>
            </a:r>
            <a:r>
              <a:rPr lang="en-US" sz="9644" dirty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63" dirty="0"/>
              <a:t> 5G is </a:t>
            </a:r>
            <a:r>
              <a:rPr lang="en-US" sz="10063" dirty="0">
                <a:solidFill>
                  <a:srgbClr val="0000FF"/>
                </a:solidFill>
              </a:rPr>
              <a:t>Faster </a:t>
            </a:r>
            <a:r>
              <a:rPr lang="en-US" sz="10063" dirty="0"/>
              <a:t>than 4G:</a:t>
            </a:r>
          </a:p>
          <a:p>
            <a:pPr lvl="1"/>
            <a:r>
              <a:rPr lang="en-US" sz="9644" dirty="0"/>
              <a:t>Delivers up to </a:t>
            </a:r>
            <a:r>
              <a:rPr lang="en-US" sz="9644" dirty="0">
                <a:highlight>
                  <a:srgbClr val="FFFF00"/>
                </a:highlight>
              </a:rPr>
              <a:t>20</a:t>
            </a:r>
            <a:r>
              <a:rPr lang="en-US" sz="9644" dirty="0"/>
              <a:t> Gigabits-per-second (</a:t>
            </a:r>
            <a:r>
              <a:rPr lang="en-US" sz="9644" dirty="0">
                <a:highlight>
                  <a:srgbClr val="FFFF00"/>
                </a:highlight>
              </a:rPr>
              <a:t>Gbps</a:t>
            </a:r>
            <a:r>
              <a:rPr lang="en-US" sz="9644" dirty="0"/>
              <a:t>) peak data rates and </a:t>
            </a:r>
            <a:r>
              <a:rPr lang="en-US" sz="9644" dirty="0">
                <a:highlight>
                  <a:srgbClr val="FFFF00"/>
                </a:highlight>
              </a:rPr>
              <a:t>100+</a:t>
            </a:r>
            <a:r>
              <a:rPr lang="en-US" sz="9644" dirty="0"/>
              <a:t> Megabits-per-second (</a:t>
            </a:r>
            <a:r>
              <a:rPr lang="en-US" sz="9644" dirty="0">
                <a:highlight>
                  <a:srgbClr val="FFFF00"/>
                </a:highlight>
              </a:rPr>
              <a:t>Mbps</a:t>
            </a:r>
            <a:r>
              <a:rPr lang="en-US" sz="9644" dirty="0"/>
              <a:t>) average data rates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0063" dirty="0"/>
              <a:t> 5G has </a:t>
            </a:r>
            <a:r>
              <a:rPr lang="en-US" sz="10063" dirty="0">
                <a:solidFill>
                  <a:srgbClr val="0000FF"/>
                </a:solidFill>
              </a:rPr>
              <a:t>More Capacity</a:t>
            </a:r>
            <a:r>
              <a:rPr lang="en-US" sz="10063" dirty="0"/>
              <a:t> than 4G</a:t>
            </a:r>
          </a:p>
          <a:p>
            <a:pPr lvl="1"/>
            <a:r>
              <a:rPr lang="en-US" sz="9644" dirty="0"/>
              <a:t>Support a </a:t>
            </a:r>
            <a:r>
              <a:rPr lang="en-US" sz="9644" dirty="0">
                <a:highlight>
                  <a:srgbClr val="FFFF00"/>
                </a:highlight>
              </a:rPr>
              <a:t>100x increase</a:t>
            </a:r>
            <a:r>
              <a:rPr lang="en-US" sz="9644" dirty="0"/>
              <a:t> in traffic capacity and </a:t>
            </a:r>
            <a:r>
              <a:rPr lang="en-US" sz="9644" dirty="0">
                <a:highlight>
                  <a:srgbClr val="FFFF00"/>
                </a:highlight>
              </a:rPr>
              <a:t>network efficiency</a:t>
            </a:r>
            <a:endParaRPr lang="en-IN" sz="9644" dirty="0">
              <a:highlight>
                <a:srgbClr val="FFFF00"/>
              </a:highlight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063" dirty="0"/>
              <a:t> 5G has </a:t>
            </a:r>
            <a:r>
              <a:rPr lang="en-US" sz="10063" dirty="0">
                <a:solidFill>
                  <a:srgbClr val="0000FF"/>
                </a:solidFill>
              </a:rPr>
              <a:t>Lower Latency</a:t>
            </a:r>
            <a:r>
              <a:rPr lang="en-US" sz="10063" dirty="0"/>
              <a:t> than 4G</a:t>
            </a:r>
          </a:p>
          <a:p>
            <a:pPr lvl="1"/>
            <a:r>
              <a:rPr lang="en-US" sz="9644" dirty="0">
                <a:highlight>
                  <a:srgbClr val="FFFF00"/>
                </a:highlight>
              </a:rPr>
              <a:t>10x decrease</a:t>
            </a:r>
            <a:r>
              <a:rPr lang="en-US" sz="9644" dirty="0"/>
              <a:t> in end-to-end latency</a:t>
            </a:r>
            <a:endParaRPr lang="en-IN" sz="9644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955FE12-7D1B-A131-AD90-D9DDA9CB9767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B296F30-0AA3-2DD1-595E-193B1A1580A7}"/>
              </a:ext>
            </a:extLst>
          </p:cNvPr>
          <p:cNvSpPr txBox="1">
            <a:spLocks/>
          </p:cNvSpPr>
          <p:nvPr/>
        </p:nvSpPr>
        <p:spPr>
          <a:xfrm>
            <a:off x="10687415" y="2253287"/>
            <a:ext cx="28899157" cy="3165754"/>
          </a:xfrm>
          <a:prstGeom prst="rect">
            <a:avLst/>
          </a:prstGeom>
        </p:spPr>
        <p:txBody>
          <a:bodyPr vert="horz" lIns="383405" tIns="191703" rIns="383405" bIns="1917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449" dirty="0">
                <a:latin typeface="+mn-lt"/>
              </a:rPr>
              <a:t>How </a:t>
            </a:r>
            <a:r>
              <a:rPr lang="en-IN" sz="18449" dirty="0">
                <a:solidFill>
                  <a:srgbClr val="0000FF"/>
                </a:solidFill>
                <a:latin typeface="+mn-lt"/>
              </a:rPr>
              <a:t>5G</a:t>
            </a:r>
            <a:r>
              <a:rPr lang="en-IN" sz="18449" dirty="0">
                <a:latin typeface="+mn-lt"/>
              </a:rPr>
              <a:t> is better than 4G?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86ADB60-D467-5646-205C-07F0DB9B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62853-A808-4312-89EA-BB808FB7679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59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FD7171-1855-0E12-D3DD-9B198D67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61" t="13770" r="23619" b="13881"/>
          <a:stretch/>
        </p:blipFill>
        <p:spPr>
          <a:xfrm>
            <a:off x="17109451" y="8819097"/>
            <a:ext cx="17205302" cy="18115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DE5660-B45F-1E34-E765-C1EBFB531937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D2EDEA1-1E6F-0BCC-F5D3-852EB0E712C1}"/>
              </a:ext>
            </a:extLst>
          </p:cNvPr>
          <p:cNvSpPr txBox="1">
            <a:spLocks/>
          </p:cNvSpPr>
          <p:nvPr/>
        </p:nvSpPr>
        <p:spPr>
          <a:xfrm>
            <a:off x="10687415" y="2253287"/>
            <a:ext cx="28899157" cy="3165754"/>
          </a:xfrm>
          <a:prstGeom prst="rect">
            <a:avLst/>
          </a:prstGeom>
        </p:spPr>
        <p:txBody>
          <a:bodyPr vert="horz" lIns="383405" tIns="191703" rIns="383405" bIns="1917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449" dirty="0">
                <a:latin typeface="+mn-lt"/>
              </a:rPr>
              <a:t>Potential Applications of </a:t>
            </a:r>
            <a:r>
              <a:rPr lang="en-IN" sz="18449" dirty="0">
                <a:solidFill>
                  <a:srgbClr val="0000FF"/>
                </a:solidFill>
                <a:latin typeface="+mn-lt"/>
              </a:rPr>
              <a:t>5G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86BD3F-D459-E0C3-463C-88D99FA012D0}"/>
              </a:ext>
            </a:extLst>
          </p:cNvPr>
          <p:cNvSpPr txBox="1"/>
          <p:nvPr/>
        </p:nvSpPr>
        <p:spPr>
          <a:xfrm>
            <a:off x="8094100" y="13489596"/>
            <a:ext cx="9559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Video Game</a:t>
            </a:r>
          </a:p>
          <a:p>
            <a:pPr algn="ctr"/>
            <a:r>
              <a:rPr lang="en-IN" sz="12000" b="1" dirty="0"/>
              <a:t>Live Streaming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710196-807C-4794-3C52-8061F702D418}"/>
              </a:ext>
            </a:extLst>
          </p:cNvPr>
          <p:cNvSpPr txBox="1"/>
          <p:nvPr/>
        </p:nvSpPr>
        <p:spPr>
          <a:xfrm>
            <a:off x="7597662" y="19687982"/>
            <a:ext cx="101697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Smart Buildings</a:t>
            </a:r>
          </a:p>
          <a:p>
            <a:pPr algn="ctr"/>
            <a:r>
              <a:rPr lang="en-IN" sz="12000" b="1" dirty="0"/>
              <a:t>And Cities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CD2CEE6-5B64-0186-B6CD-097529C94A88}"/>
              </a:ext>
            </a:extLst>
          </p:cNvPr>
          <p:cNvSpPr txBox="1"/>
          <p:nvPr/>
        </p:nvSpPr>
        <p:spPr>
          <a:xfrm>
            <a:off x="33454104" y="13453327"/>
            <a:ext cx="119773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Remote </a:t>
            </a:r>
          </a:p>
          <a:p>
            <a:pPr algn="ctr"/>
            <a:r>
              <a:rPr lang="en-IN" sz="12000" b="1" dirty="0"/>
              <a:t>Health Monitoring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6449825-2EEF-4232-93C3-F157E23F9C9D}"/>
              </a:ext>
            </a:extLst>
          </p:cNvPr>
          <p:cNvSpPr txBox="1"/>
          <p:nvPr/>
        </p:nvSpPr>
        <p:spPr>
          <a:xfrm>
            <a:off x="33069590" y="19687978"/>
            <a:ext cx="131087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Industry Connection</a:t>
            </a:r>
          </a:p>
          <a:p>
            <a:pPr algn="ctr"/>
            <a:r>
              <a:rPr lang="en-IN" sz="12000" b="1" dirty="0"/>
              <a:t>And Automation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A48A8D5-FB60-2F4A-C1DD-7115C3C97471}"/>
              </a:ext>
            </a:extLst>
          </p:cNvPr>
          <p:cNvSpPr txBox="1"/>
          <p:nvPr/>
        </p:nvSpPr>
        <p:spPr>
          <a:xfrm>
            <a:off x="20520327" y="26737365"/>
            <a:ext cx="1038354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Augmented and</a:t>
            </a:r>
          </a:p>
          <a:p>
            <a:pPr algn="ctr"/>
            <a:r>
              <a:rPr lang="en-IN" sz="12000" b="1" dirty="0"/>
              <a:t>Virtual 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BCA0622-0079-4006-A37E-23568D31230D}"/>
              </a:ext>
            </a:extLst>
          </p:cNvPr>
          <p:cNvSpPr txBox="1"/>
          <p:nvPr/>
        </p:nvSpPr>
        <p:spPr>
          <a:xfrm>
            <a:off x="21306175" y="5804253"/>
            <a:ext cx="84603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0" b="1" dirty="0"/>
              <a:t>Autonomous</a:t>
            </a:r>
          </a:p>
          <a:p>
            <a:pPr algn="ctr"/>
            <a:r>
              <a:rPr lang="en-IN" sz="12000" b="1" dirty="0"/>
              <a:t>Vehicles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141C0AA-936C-A4DD-73E3-C666380D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21DEC-845F-4CF6-A6EB-84F348AD492C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07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DE5660-B45F-1E34-E765-C1EBFB531937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D2EDEA1-1E6F-0BCC-F5D3-852EB0E712C1}"/>
              </a:ext>
            </a:extLst>
          </p:cNvPr>
          <p:cNvSpPr txBox="1">
            <a:spLocks/>
          </p:cNvSpPr>
          <p:nvPr/>
        </p:nvSpPr>
        <p:spPr>
          <a:xfrm>
            <a:off x="10687415" y="2253287"/>
            <a:ext cx="28899157" cy="3165754"/>
          </a:xfrm>
          <a:prstGeom prst="rect">
            <a:avLst/>
          </a:prstGeom>
        </p:spPr>
        <p:txBody>
          <a:bodyPr vert="horz" lIns="383405" tIns="191703" rIns="383405" bIns="1917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449" dirty="0">
                <a:latin typeface="+mn-lt"/>
              </a:rPr>
              <a:t>Challenges in </a:t>
            </a:r>
            <a:r>
              <a:rPr lang="en-IN" sz="18449" dirty="0">
                <a:solidFill>
                  <a:srgbClr val="0000FF"/>
                </a:solidFill>
                <a:latin typeface="+mn-lt"/>
              </a:rPr>
              <a:t>5G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0564FDDF-C187-319D-8BE4-8AD9B4AD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81" y="8856565"/>
            <a:ext cx="47684864" cy="2061847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10063" dirty="0"/>
              <a:t> Frequency Bands: </a:t>
            </a:r>
          </a:p>
          <a:p>
            <a:pPr lvl="1" algn="just"/>
            <a:r>
              <a:rPr lang="en-IN" sz="9225" dirty="0"/>
              <a:t>5G NR: for sub-6 GHz and </a:t>
            </a:r>
            <a:r>
              <a:rPr lang="en-IN" sz="9225" dirty="0" err="1"/>
              <a:t>millimeter</a:t>
            </a:r>
            <a:r>
              <a:rPr lang="en-IN" sz="9225" dirty="0"/>
              <a:t>-wave range</a:t>
            </a:r>
          </a:p>
          <a:p>
            <a:pPr lvl="1" algn="just"/>
            <a:r>
              <a:rPr lang="en-US" sz="9225" dirty="0">
                <a:solidFill>
                  <a:srgbClr val="333333"/>
                </a:solidFill>
                <a:latin typeface="source sans pro" panose="020B0503030403020204" pitchFamily="34" charset="0"/>
              </a:rPr>
              <a:t>Design of hardware at millimeter waves are much complex than low frequency range</a:t>
            </a:r>
          </a:p>
          <a:p>
            <a:pPr lvl="1" algn="just"/>
            <a:r>
              <a:rPr lang="en-IN" sz="9225" dirty="0"/>
              <a:t>To support interoperability -&gt; Needs multiband -&gt; Addition of more band increases complexity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</a:t>
            </a:r>
            <a:r>
              <a:rPr lang="en-IN" sz="10063" dirty="0"/>
              <a:t>High Data Volume:</a:t>
            </a:r>
          </a:p>
          <a:p>
            <a:pPr lvl="1" algn="just"/>
            <a:r>
              <a:rPr lang="en-IN" sz="9225" dirty="0"/>
              <a:t>To support </a:t>
            </a:r>
            <a:r>
              <a:rPr lang="en-US" sz="9225" dirty="0">
                <a:solidFill>
                  <a:srgbClr val="333333"/>
                </a:solidFill>
                <a:latin typeface="source sans pro" panose="020B0503030403020204" pitchFamily="34" charset="0"/>
              </a:rPr>
              <a:t>high resolution video calling, live streaming, downloading -&gt; huge volume data support is required</a:t>
            </a:r>
            <a:endParaRPr lang="en-IN" sz="9225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</a:t>
            </a:r>
            <a:r>
              <a:rPr lang="en-IN" sz="10063" dirty="0"/>
              <a:t>MIMO Technology:</a:t>
            </a:r>
          </a:p>
          <a:p>
            <a:pPr lvl="1" algn="just"/>
            <a:r>
              <a:rPr lang="en-IN" sz="9225" dirty="0"/>
              <a:t>For High data speed -&gt; MIMO/massive MIMO is need -&gt; Algorithms becomes complex</a:t>
            </a:r>
          </a:p>
          <a:p>
            <a:pPr algn="just"/>
            <a:endParaRPr lang="en-IN" sz="1006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38885FD-D649-D057-235E-9E12B60CB23A}"/>
              </a:ext>
            </a:extLst>
          </p:cNvPr>
          <p:cNvSpPr txBox="1"/>
          <p:nvPr/>
        </p:nvSpPr>
        <p:spPr>
          <a:xfrm>
            <a:off x="-383406" y="5709256"/>
            <a:ext cx="18786848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Key Challenges: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8251C2E-9E8F-F05A-D0DA-F4C50EC0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A188-2C84-448E-B1A4-EDE57ABD40A1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49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DE5660-B45F-1E34-E765-C1EBFB531937}"/>
              </a:ext>
            </a:extLst>
          </p:cNvPr>
          <p:cNvSpPr/>
          <p:nvPr/>
        </p:nvSpPr>
        <p:spPr>
          <a:xfrm>
            <a:off x="-1" y="1821956"/>
            <a:ext cx="39474745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D2EDEA1-1E6F-0BCC-F5D3-852EB0E712C1}"/>
              </a:ext>
            </a:extLst>
          </p:cNvPr>
          <p:cNvSpPr txBox="1">
            <a:spLocks/>
          </p:cNvSpPr>
          <p:nvPr/>
        </p:nvSpPr>
        <p:spPr>
          <a:xfrm>
            <a:off x="10687415" y="2253287"/>
            <a:ext cx="28899157" cy="3165754"/>
          </a:xfrm>
          <a:prstGeom prst="rect">
            <a:avLst/>
          </a:prstGeom>
        </p:spPr>
        <p:txBody>
          <a:bodyPr vert="horz" lIns="383405" tIns="191703" rIns="383405" bIns="1917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449" dirty="0">
                <a:latin typeface="+mn-lt"/>
              </a:rPr>
              <a:t>Challenges in </a:t>
            </a:r>
            <a:r>
              <a:rPr lang="en-IN" sz="18449" dirty="0">
                <a:solidFill>
                  <a:srgbClr val="0000FF"/>
                </a:solidFill>
                <a:latin typeface="+mn-lt"/>
              </a:rPr>
              <a:t>5G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0564FDDF-C187-319D-8BE4-8AD9B4AD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81" y="8137681"/>
            <a:ext cx="36086861" cy="2061847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Beamforming: </a:t>
            </a:r>
          </a:p>
          <a:p>
            <a:pPr lvl="1" algn="just"/>
            <a:r>
              <a:rPr lang="en-US" sz="10483" dirty="0">
                <a:solidFill>
                  <a:srgbClr val="333333"/>
                </a:solidFill>
                <a:latin typeface="source sans pro" panose="020B0503030403020204" pitchFamily="34" charset="0"/>
              </a:rPr>
              <a:t>Complex task to locate each devices under a particular cell</a:t>
            </a:r>
          </a:p>
          <a:p>
            <a:pPr lvl="1" algn="just"/>
            <a:r>
              <a:rPr lang="en-US" sz="10483" dirty="0">
                <a:solidFill>
                  <a:srgbClr val="333333"/>
                </a:solidFill>
                <a:latin typeface="source sans pro" panose="020B0503030403020204" pitchFamily="34" charset="0"/>
              </a:rPr>
              <a:t>Needs high level processing at base stations</a:t>
            </a:r>
            <a:r>
              <a:rPr lang="en-IN" sz="10483" dirty="0"/>
              <a:t> High Data Volume:</a:t>
            </a:r>
          </a:p>
          <a:p>
            <a:pPr lvl="1" algn="just"/>
            <a:r>
              <a:rPr lang="en-IN" sz="10483" dirty="0"/>
              <a:t>To support </a:t>
            </a:r>
            <a:r>
              <a:rPr lang="en-US" sz="10483" dirty="0">
                <a:solidFill>
                  <a:srgbClr val="333333"/>
                </a:solidFill>
                <a:latin typeface="source sans pro" panose="020B0503030403020204" pitchFamily="34" charset="0"/>
              </a:rPr>
              <a:t>high resolution video calling, live streaming, downloading -&gt; huge volume data support is required</a:t>
            </a:r>
            <a:endParaRPr lang="en-IN" sz="10483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D2D Communication:</a:t>
            </a:r>
          </a:p>
          <a:p>
            <a:pPr lvl="1" algn="just"/>
            <a:r>
              <a:rPr lang="en-US" sz="10483" dirty="0"/>
              <a:t>Complex data transmission protocols required to implement this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0063" dirty="0"/>
              <a:t> </a:t>
            </a:r>
            <a:r>
              <a:rPr lang="en-US" sz="10902" dirty="0"/>
              <a:t>Ultra Low Latency:</a:t>
            </a:r>
          </a:p>
          <a:p>
            <a:pPr lvl="1" algn="just"/>
            <a:r>
              <a:rPr lang="en-US" sz="10483" dirty="0">
                <a:solidFill>
                  <a:srgbClr val="333333"/>
                </a:solidFill>
                <a:latin typeface="source sans pro" panose="020B0503030403020204" pitchFamily="34" charset="0"/>
              </a:rPr>
              <a:t>Latency less than 1 millisecond is required -  else critical services to be affected</a:t>
            </a:r>
            <a:endParaRPr lang="en-US" sz="10483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0063" dirty="0"/>
              <a:t> </a:t>
            </a:r>
            <a:r>
              <a:rPr lang="en-US" sz="10902" dirty="0"/>
              <a:t>Security and Privacy:</a:t>
            </a:r>
          </a:p>
          <a:p>
            <a:pPr lvl="1" algn="just"/>
            <a:r>
              <a:rPr lang="en-US" sz="10483" dirty="0"/>
              <a:t>Ensuring end-to-end security and privacy among multiples devices is challenging</a:t>
            </a:r>
            <a:endParaRPr lang="en-IN" sz="1048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EF3A47-2720-CCC1-8113-BAAB1C7E2694}"/>
              </a:ext>
            </a:extLst>
          </p:cNvPr>
          <p:cNvSpPr txBox="1"/>
          <p:nvPr/>
        </p:nvSpPr>
        <p:spPr>
          <a:xfrm>
            <a:off x="-383406" y="5709256"/>
            <a:ext cx="18786848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Key Challenges: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9BBAF7-B200-925D-45DD-1E47961B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744" y="16678901"/>
            <a:ext cx="10171408" cy="5351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8948F2-BAFA-15B7-CD7A-50DB70DE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572" y="7334692"/>
            <a:ext cx="10091528" cy="79347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B8FEB9F-4306-D315-D1B1-B4CE59BA0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B980-F074-4C63-B3B5-2CF0ADE2F25B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6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DE5660-B45F-1E34-E765-C1EBFB531937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D2EDEA1-1E6F-0BCC-F5D3-852EB0E712C1}"/>
              </a:ext>
            </a:extLst>
          </p:cNvPr>
          <p:cNvSpPr txBox="1">
            <a:spLocks/>
          </p:cNvSpPr>
          <p:nvPr/>
        </p:nvSpPr>
        <p:spPr>
          <a:xfrm>
            <a:off x="10687415" y="2253287"/>
            <a:ext cx="28899157" cy="3165754"/>
          </a:xfrm>
          <a:prstGeom prst="rect">
            <a:avLst/>
          </a:prstGeom>
        </p:spPr>
        <p:txBody>
          <a:bodyPr vert="horz" lIns="383405" tIns="191703" rIns="383405" bIns="19170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449" dirty="0">
                <a:solidFill>
                  <a:srgbClr val="0000FF"/>
                </a:solidFill>
                <a:latin typeface="+mn-lt"/>
              </a:rPr>
              <a:t>5G</a:t>
            </a:r>
            <a:r>
              <a:rPr lang="en-IN" sz="18449" dirty="0">
                <a:latin typeface="+mn-lt"/>
              </a:rPr>
              <a:t> in India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0564FDDF-C187-319D-8BE4-8AD9B4AD3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81" y="19586582"/>
            <a:ext cx="47493162" cy="1008549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10063" dirty="0"/>
              <a:t> Officially launched in </a:t>
            </a:r>
            <a:r>
              <a:rPr lang="en-IN" sz="10063" u="sng" dirty="0"/>
              <a:t>October 2022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063" dirty="0"/>
              <a:t> Players: Reliance Jio and Airtel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063" dirty="0"/>
              <a:t> As of </a:t>
            </a:r>
            <a:r>
              <a:rPr lang="en-IN" sz="10063" u="sng" dirty="0" smtClean="0"/>
              <a:t>November 2023</a:t>
            </a:r>
            <a:r>
              <a:rPr lang="en-IN" sz="10063" dirty="0" smtClean="0"/>
              <a:t>: </a:t>
            </a:r>
            <a:r>
              <a:rPr lang="en-IN" sz="10063" dirty="0"/>
              <a:t>5G launched in </a:t>
            </a:r>
            <a:r>
              <a:rPr lang="en-US" sz="10063" u="sng" smtClean="0"/>
              <a:t>738 </a:t>
            </a:r>
            <a:r>
              <a:rPr lang="en-US" sz="10063" u="sng" dirty="0"/>
              <a:t>Districts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0063" dirty="0"/>
              <a:t> </a:t>
            </a:r>
            <a:r>
              <a:rPr lang="en-US" sz="10063" u="sng" dirty="0"/>
              <a:t>December 2024</a:t>
            </a:r>
            <a:r>
              <a:rPr lang="en-US" sz="10063" dirty="0"/>
              <a:t>: Target to achieve </a:t>
            </a:r>
            <a:r>
              <a:rPr lang="en-US" sz="10063" u="sng" dirty="0"/>
              <a:t>100% 5G coverage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0063" dirty="0"/>
              <a:t> Jio -&gt; 5G standalone (SA) network, Airtel -&gt; 5G non-standalone (NSA) network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1006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EF3A47-2720-CCC1-8113-BAAB1C7E2694}"/>
              </a:ext>
            </a:extLst>
          </p:cNvPr>
          <p:cNvSpPr txBox="1"/>
          <p:nvPr/>
        </p:nvSpPr>
        <p:spPr>
          <a:xfrm>
            <a:off x="-383406" y="5709258"/>
            <a:ext cx="18786848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Status of 5G in India: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751D80-EC06-12DD-5FA0-B229FE93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15" y="7903101"/>
            <a:ext cx="20158045" cy="11338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57FC370-46DA-1B69-0781-15D558C10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58FDE-5058-4B39-847F-3F4B9A29896F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99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Kindly share your aspirations on subject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2DE3E-EC43-49EF-8A13-161B24E202D3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21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22497" y="3810127"/>
            <a:ext cx="44091582" cy="13477201"/>
          </a:xfrm>
        </p:spPr>
        <p:txBody>
          <a:bodyPr/>
          <a:lstStyle/>
          <a:p>
            <a:pPr algn="ctr"/>
            <a:r>
              <a:rPr lang="en-US" dirty="0" smtClean="0"/>
              <a:t>!!THANK YOU!!</a:t>
            </a:r>
            <a:br>
              <a:rPr lang="en-US" dirty="0" smtClean="0"/>
            </a:br>
            <a:r>
              <a:rPr lang="en-US" dirty="0" smtClean="0"/>
              <a:t>!! Have a Nice Day!!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487921" y="16019463"/>
            <a:ext cx="44091582" cy="14654863"/>
          </a:xfrm>
        </p:spPr>
        <p:txBody>
          <a:bodyPr>
            <a:normAutofit/>
          </a:bodyPr>
          <a:lstStyle/>
          <a:p>
            <a:r>
              <a:rPr lang="en-US" dirty="0" smtClean="0"/>
              <a:t>Today we learned about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5G Introduction </a:t>
            </a:r>
            <a:br>
              <a:rPr lang="en-US" dirty="0"/>
            </a:br>
            <a:r>
              <a:rPr lang="en-US" dirty="0"/>
              <a:t>As per INDIAN perspective where we are today?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1D63-2897-4F8E-92E4-6EE1157301E4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93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2220687"/>
            <a:ext cx="44091582" cy="14051188"/>
          </a:xfrm>
        </p:spPr>
        <p:txBody>
          <a:bodyPr>
            <a:normAutofit/>
          </a:bodyPr>
          <a:lstStyle/>
          <a:p>
            <a:r>
              <a:rPr lang="en-US" dirty="0" smtClean="0"/>
              <a:t>MODULE 1: </a:t>
            </a:r>
            <a:br>
              <a:rPr lang="en-US" dirty="0" smtClean="0"/>
            </a:br>
            <a:r>
              <a:rPr lang="en-US" dirty="0"/>
              <a:t>Introduction to Wireless Communication Fundamentals and 5G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4437" y="17951116"/>
            <a:ext cx="23423852" cy="1272321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Wireless Communication Fundamentals: Overview of Wireless Communication Systems;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Frequency </a:t>
            </a:r>
            <a:r>
              <a:rPr lang="en-US" dirty="0"/>
              <a:t>Bands and Spectrum Allocation in 5G;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Multiple </a:t>
            </a:r>
            <a:r>
              <a:rPr lang="en-US" dirty="0"/>
              <a:t>Access Techniques: FDMA, TDMA, </a:t>
            </a:r>
            <a:r>
              <a:rPr lang="en-US" dirty="0" smtClean="0"/>
              <a:t>CDMA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Modulation </a:t>
            </a:r>
            <a:r>
              <a:rPr lang="en-US" dirty="0"/>
              <a:t>Techniques: QPSK, QAM, </a:t>
            </a:r>
            <a:r>
              <a:rPr lang="en-US" dirty="0" smtClean="0"/>
              <a:t>OFDM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</a:t>
            </a:r>
            <a:r>
              <a:rPr lang="en-US" dirty="0" smtClean="0"/>
              <a:t>Unit-1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1D70-AB06-46C1-B512-4A0D08584B37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430289" y="17231811"/>
            <a:ext cx="23423852" cy="1272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3834079" rtl="0" eaLnBrk="1" latinLnBrk="0" hangingPunct="1">
              <a:lnSpc>
                <a:spcPct val="90000"/>
              </a:lnSpc>
              <a:spcBef>
                <a:spcPts val="4193"/>
              </a:spcBef>
              <a:buFont typeface="Arial" panose="020B0604020202020204" pitchFamily="34" charset="0"/>
              <a:buNone/>
              <a:defRPr sz="10063" kern="12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917040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8386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34079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7547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751119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66815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958519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150223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419277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336317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Introduction to 5G Technology: Evolution of Cellular Networks: From 1G to 5G	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Key Features and Objectives of 5G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5G Use Cases and Applications	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5G Use Cases and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Challenges and Opportunities in 5G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518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2220687"/>
            <a:ext cx="44091582" cy="14051188"/>
          </a:xfrm>
        </p:spPr>
        <p:txBody>
          <a:bodyPr>
            <a:normAutofit/>
          </a:bodyPr>
          <a:lstStyle/>
          <a:p>
            <a:r>
              <a:rPr lang="en-US" dirty="0" smtClean="0"/>
              <a:t>MODULE 1: </a:t>
            </a:r>
            <a:br>
              <a:rPr lang="en-US" dirty="0" smtClean="0"/>
            </a:br>
            <a:r>
              <a:rPr lang="en-US" dirty="0"/>
              <a:t>Introduction to Wireless Communication Fundamentals and 5G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4436" y="21074912"/>
            <a:ext cx="48876239" cy="959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Wireless Communication Fundamentals: Overview of Wireless Communication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B301-6E80-4787-B7CB-3DE728FED4AF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165642" y="17904814"/>
            <a:ext cx="6736139" cy="31700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M1 S1</a:t>
            </a:r>
            <a:endParaRPr lang="en-US" sz="20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6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communication, </a:t>
            </a:r>
            <a:r>
              <a:rPr lang="en-US" dirty="0" smtClean="0"/>
              <a:t>is a </a:t>
            </a:r>
            <a:r>
              <a:rPr lang="en-US" dirty="0"/>
              <a:t>field that </a:t>
            </a:r>
            <a:r>
              <a:rPr lang="en-US" dirty="0" smtClean="0"/>
              <a:t>has been </a:t>
            </a:r>
            <a:r>
              <a:rPr lang="en-US" dirty="0"/>
              <a:t>around for over a hundred years, starting around 1897 with Marconi’s </a:t>
            </a:r>
            <a:r>
              <a:rPr lang="en-US" dirty="0" smtClean="0"/>
              <a:t>successful demonstrations </a:t>
            </a:r>
            <a:r>
              <a:rPr lang="en-US" dirty="0"/>
              <a:t>of wireless telegraphy.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1901, radio reception across the </a:t>
            </a:r>
            <a:r>
              <a:rPr lang="en-US" dirty="0" smtClean="0"/>
              <a:t>Atlantic Ocean </a:t>
            </a:r>
            <a:r>
              <a:rPr lang="en-US" dirty="0"/>
              <a:t>had been established; thus rapid progress in technology has also been </a:t>
            </a:r>
            <a:r>
              <a:rPr lang="en-US" dirty="0" smtClean="0"/>
              <a:t>around for </a:t>
            </a:r>
            <a:r>
              <a:rPr lang="en-US" dirty="0"/>
              <a:t>quite a while</a:t>
            </a:r>
            <a:r>
              <a:rPr lang="en-US" dirty="0" smtClean="0"/>
              <a:t>.</a:t>
            </a:r>
          </a:p>
          <a:p>
            <a:r>
              <a:rPr lang="en-US" dirty="0"/>
              <a:t>In the intervening hundred years,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many </a:t>
            </a:r>
            <a:r>
              <a:rPr lang="en-US" dirty="0"/>
              <a:t>types of wireless </a:t>
            </a:r>
            <a:r>
              <a:rPr lang="en-US" dirty="0" smtClean="0"/>
              <a:t>systems </a:t>
            </a:r>
            <a:br>
              <a:rPr lang="en-US" dirty="0" smtClean="0"/>
            </a:br>
            <a:r>
              <a:rPr lang="en-US" dirty="0" smtClean="0"/>
              <a:t>have </a:t>
            </a:r>
            <a:r>
              <a:rPr lang="en-US" dirty="0"/>
              <a:t>flourished, and often later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disappeared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television transmission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Now been replaced by DTH service,</a:t>
            </a:r>
            <a:br>
              <a:rPr lang="en-US" dirty="0" smtClean="0"/>
            </a:br>
            <a:r>
              <a:rPr lang="en-US" dirty="0" smtClean="0"/>
              <a:t>OTT services, Internet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2050" name="Picture 2" descr="Commercial Wireless Telegraphy (190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02653" y="16274326"/>
            <a:ext cx="24493052" cy="14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793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2220687"/>
            <a:ext cx="44091582" cy="14051188"/>
          </a:xfrm>
        </p:spPr>
        <p:txBody>
          <a:bodyPr>
            <a:normAutofit/>
          </a:bodyPr>
          <a:lstStyle/>
          <a:p>
            <a:r>
              <a:rPr lang="en-US" dirty="0" smtClean="0"/>
              <a:t>MODULE 1: </a:t>
            </a:r>
            <a:br>
              <a:rPr lang="en-US" dirty="0" smtClean="0"/>
            </a:br>
            <a:r>
              <a:rPr lang="en-US" dirty="0"/>
              <a:t>Introduction to Wireless Communication Fundamentals and 5G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4437" y="17951116"/>
            <a:ext cx="23423852" cy="1272321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Wireless Communication Fundamentals: Overview of Wireless Communication Systems;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Frequency </a:t>
            </a:r>
            <a:r>
              <a:rPr lang="en-US" dirty="0"/>
              <a:t>Bands and Spectrum Allocation in 5G;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Multiple </a:t>
            </a:r>
            <a:r>
              <a:rPr lang="en-US" dirty="0"/>
              <a:t>Access Techniques: FDMA, TDMA, </a:t>
            </a:r>
            <a:r>
              <a:rPr lang="en-US" dirty="0" smtClean="0"/>
              <a:t>CDMA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Modulation </a:t>
            </a:r>
            <a:r>
              <a:rPr lang="en-US" dirty="0"/>
              <a:t>Techniques: QPSK, QAM, </a:t>
            </a:r>
            <a:r>
              <a:rPr lang="en-US" dirty="0" smtClean="0"/>
              <a:t>OFDM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747E-F446-412E-AB38-2A33F6B83AB1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430289" y="17231811"/>
            <a:ext cx="23423852" cy="1272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3834079" rtl="0" eaLnBrk="1" latinLnBrk="0" hangingPunct="1">
              <a:lnSpc>
                <a:spcPct val="90000"/>
              </a:lnSpc>
              <a:spcBef>
                <a:spcPts val="4193"/>
              </a:spcBef>
              <a:buFont typeface="Arial" panose="020B0604020202020204" pitchFamily="34" charset="0"/>
              <a:buNone/>
              <a:defRPr sz="10063" kern="12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917040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8386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34079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7547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751119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66815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958519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1502238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419277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336317" indent="0" algn="l" defTabSz="3834079" rtl="0" eaLnBrk="1" latinLnBrk="0" hangingPunct="1">
              <a:lnSpc>
                <a:spcPct val="90000"/>
              </a:lnSpc>
              <a:spcBef>
                <a:spcPts val="2097"/>
              </a:spcBef>
              <a:buFont typeface="Arial" panose="020B0604020202020204" pitchFamily="34" charset="0"/>
              <a:buNone/>
              <a:defRPr sz="6709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Introduction to 5G Technology: Evolution of Cellular Networks: From 1G to 5G	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Key Features and Objectives of 5G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5G Use Cases and Applications	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5G Use Cases and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Challenges and Opportunities in 5G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846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its early days, </a:t>
            </a:r>
            <a:r>
              <a:rPr lang="en-US" dirty="0" smtClean="0"/>
              <a:t>T.V. was </a:t>
            </a:r>
            <a:r>
              <a:rPr lang="en-US" dirty="0"/>
              <a:t>broadcast by wireless radio transmitters, which is </a:t>
            </a:r>
            <a:r>
              <a:rPr lang="en-US" dirty="0" smtClean="0"/>
              <a:t>increasingly being </a:t>
            </a:r>
            <a:r>
              <a:rPr lang="en-US" dirty="0"/>
              <a:t>replaced by cable </a:t>
            </a:r>
            <a:r>
              <a:rPr lang="en-US" dirty="0" smtClean="0"/>
              <a:t>transmission and then again replaced by DTH services and finally Now a days Fiber trend is going 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4098" name="Picture 2" descr="Old tv Royalty Free Vector Image - VectorStock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531"/>
          <a:stretch/>
        </p:blipFill>
        <p:spPr bwMode="auto">
          <a:xfrm>
            <a:off x="492368" y="13152437"/>
            <a:ext cx="9525000" cy="88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Use Modern A/V Equiptment With Old TV's : 5 Steps - Instruc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7369" y="14964909"/>
            <a:ext cx="18665724" cy="139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801"/>
          <a:stretch/>
        </p:blipFill>
        <p:spPr>
          <a:xfrm>
            <a:off x="28683092" y="12847637"/>
            <a:ext cx="23236608" cy="7698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5175" y="20264099"/>
            <a:ext cx="21145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19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dirty="0" smtClean="0"/>
              <a:t>first, </a:t>
            </a:r>
            <a:r>
              <a:rPr lang="en-US" dirty="0"/>
              <a:t>wireless technology </a:t>
            </a:r>
            <a:r>
              <a:rPr lang="en-US" dirty="0" smtClean="0"/>
              <a:t>(RF transmission) became </a:t>
            </a:r>
            <a:r>
              <a:rPr lang="en-US" dirty="0"/>
              <a:t>outdated when a wired </a:t>
            </a:r>
            <a:r>
              <a:rPr lang="en-US" dirty="0" smtClean="0"/>
              <a:t>distribution network (UHV-CA-TV) </a:t>
            </a:r>
            <a:r>
              <a:rPr lang="en-US" dirty="0"/>
              <a:t>was installed;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second, a </a:t>
            </a:r>
            <a:r>
              <a:rPr lang="en-US" dirty="0" smtClean="0"/>
              <a:t>CA-TV is been replaced by wireless Technology (DTH) Now Today DTH services is replaced by (</a:t>
            </a:r>
            <a:r>
              <a:rPr lang="en-US" dirty="0"/>
              <a:t>optical fiber) </a:t>
            </a:r>
            <a:r>
              <a:rPr lang="en-US" dirty="0" smtClean="0"/>
              <a:t>Technology.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4098" name="Picture 2" descr="Old tv Royalty Free Vector Image - VectorStock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531"/>
          <a:stretch/>
        </p:blipFill>
        <p:spPr bwMode="auto">
          <a:xfrm>
            <a:off x="492368" y="21763037"/>
            <a:ext cx="9525000" cy="886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Use Modern A/V Equiptment With Old TV's : 5 Steps - Instruc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7369" y="16641309"/>
            <a:ext cx="18665724" cy="139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801"/>
          <a:stretch/>
        </p:blipFill>
        <p:spPr>
          <a:xfrm>
            <a:off x="28683092" y="13076237"/>
            <a:ext cx="23236608" cy="7698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5175" y="20340299"/>
            <a:ext cx="21145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13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point of these examples is that there are many situations in which </a:t>
            </a:r>
            <a:r>
              <a:rPr lang="en-US" dirty="0" smtClean="0"/>
              <a:t>there is </a:t>
            </a:r>
            <a:r>
              <a:rPr lang="en-US" dirty="0"/>
              <a:t>a choice between wireless and wire technologies, and the choice often changes </a:t>
            </a:r>
            <a:r>
              <a:rPr lang="en-US" dirty="0" smtClean="0"/>
              <a:t>when the new </a:t>
            </a:r>
            <a:r>
              <a:rPr lang="en-US" dirty="0"/>
              <a:t>technologies become available.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Here in </a:t>
            </a:r>
            <a:r>
              <a:rPr lang="en-US" dirty="0"/>
              <a:t>this course </a:t>
            </a:r>
            <a:r>
              <a:rPr lang="en-US" b="1" dirty="0"/>
              <a:t>we will concentrate on cellular networks</a:t>
            </a:r>
            <a:r>
              <a:rPr lang="en-US" dirty="0"/>
              <a:t>, both because </a:t>
            </a:r>
            <a:r>
              <a:rPr lang="en-US" dirty="0">
                <a:solidFill>
                  <a:srgbClr val="7030A0"/>
                </a:solidFill>
              </a:rPr>
              <a:t>they are </a:t>
            </a:r>
            <a:r>
              <a:rPr lang="en-US" dirty="0" smtClean="0">
                <a:solidFill>
                  <a:srgbClr val="7030A0"/>
                </a:solidFill>
              </a:rPr>
              <a:t>of great </a:t>
            </a:r>
            <a:r>
              <a:rPr lang="en-US" dirty="0">
                <a:solidFill>
                  <a:srgbClr val="7030A0"/>
                </a:solidFill>
              </a:rPr>
              <a:t>current interest </a:t>
            </a:r>
            <a:r>
              <a:rPr lang="en-US" dirty="0"/>
              <a:t>and also because </a:t>
            </a:r>
            <a:r>
              <a:rPr lang="en-US" dirty="0">
                <a:solidFill>
                  <a:srgbClr val="7030A0"/>
                </a:solidFill>
              </a:rPr>
              <a:t>the features of many other wireless </a:t>
            </a:r>
            <a:r>
              <a:rPr lang="en-US" dirty="0" smtClean="0">
                <a:solidFill>
                  <a:srgbClr val="7030A0"/>
                </a:solidFill>
              </a:rPr>
              <a:t>systems can </a:t>
            </a:r>
            <a:r>
              <a:rPr lang="en-US" dirty="0">
                <a:solidFill>
                  <a:srgbClr val="7030A0"/>
                </a:solidFill>
              </a:rPr>
              <a:t>be easily understood as special cases </a:t>
            </a:r>
            <a:r>
              <a:rPr lang="en-US" dirty="0"/>
              <a:t>or simple generalizations of the features </a:t>
            </a:r>
            <a:r>
              <a:rPr lang="en-US" dirty="0" smtClean="0"/>
              <a:t>of cellular </a:t>
            </a:r>
            <a:r>
              <a:rPr lang="en-US" dirty="0"/>
              <a:t>networks.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cellular network consists of a large number of wireless subscribers</a:t>
            </a:r>
          </a:p>
          <a:p>
            <a:r>
              <a:rPr lang="en-US" dirty="0"/>
              <a:t>who have cellular telephones (users), that can be used in cars, in buildings, on </a:t>
            </a:r>
            <a:r>
              <a:rPr lang="en-US" dirty="0" smtClean="0"/>
              <a:t>the street</a:t>
            </a:r>
            <a:r>
              <a:rPr lang="en-US" dirty="0"/>
              <a:t>, or almost anywhere.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83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a number of fixed base stations, </a:t>
            </a:r>
            <a:r>
              <a:rPr lang="en-US" dirty="0" smtClean="0"/>
              <a:t>arranged to </a:t>
            </a:r>
            <a:r>
              <a:rPr lang="en-US" dirty="0"/>
              <a:t>provide coverage of the subscribers</a:t>
            </a:r>
            <a:r>
              <a:rPr lang="en-US" dirty="0" smtClean="0"/>
              <a:t>.</a:t>
            </a:r>
          </a:p>
          <a:p>
            <a:r>
              <a:rPr lang="en-US" dirty="0"/>
              <a:t>The area covered by a base station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i.e., the area from which incoming calls </a:t>
            </a:r>
            <a:r>
              <a:rPr lang="en-US" dirty="0" smtClean="0"/>
              <a:t>reach that </a:t>
            </a:r>
            <a:r>
              <a:rPr lang="en-US" dirty="0"/>
              <a:t>base station, is called a cell.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often pictures a cell as a hexagonal region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the </a:t>
            </a:r>
            <a:r>
              <a:rPr lang="en-US" dirty="0"/>
              <a:t>base station in the middle.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then pictures a city or region as being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broken up </a:t>
            </a:r>
            <a:r>
              <a:rPr lang="en-US" dirty="0"/>
              <a:t>into a hexagonal lattice of cells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08565" y="14151769"/>
            <a:ext cx="14138062" cy="11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35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Overview of Wireless Communication </a:t>
            </a:r>
            <a:r>
              <a:rPr lang="en-US" sz="15600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reality,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base stations </a:t>
            </a:r>
            <a:r>
              <a:rPr lang="en-US" dirty="0" smtClean="0"/>
              <a:t>are placed </a:t>
            </a:r>
            <a:r>
              <a:rPr lang="en-US" dirty="0"/>
              <a:t>somewhat irregularly,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depending </a:t>
            </a:r>
            <a:r>
              <a:rPr lang="en-US" dirty="0"/>
              <a:t>on the location of places such as building </a:t>
            </a:r>
            <a:r>
              <a:rPr lang="en-US" dirty="0" smtClean="0"/>
              <a:t>tops 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hill tops that have good communication coverage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can be leased or </a:t>
            </a:r>
            <a:r>
              <a:rPr lang="en-US" dirty="0" smtClean="0"/>
              <a:t>bought</a:t>
            </a:r>
          </a:p>
          <a:p>
            <a:r>
              <a:rPr lang="en-US" dirty="0"/>
              <a:t>Similarly, mobile users connected to a base station are chosen </a:t>
            </a:r>
            <a:r>
              <a:rPr lang="en-US" dirty="0" smtClean="0"/>
              <a:t>by good </a:t>
            </a:r>
            <a:r>
              <a:rPr lang="en-US" dirty="0"/>
              <a:t>communication paths rather than geographic distance.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6609" y="2075029"/>
            <a:ext cx="14138062" cy="1134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47829" y="19693241"/>
            <a:ext cx="15176450" cy="104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26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Example: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6146" name="Picture 2" descr="Simulation of Location Based Services in Mobile Networks (GERAN, UTRAN,  E-UTRAN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0337" y="5474326"/>
            <a:ext cx="40991999" cy="25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77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60337" y="7036083"/>
            <a:ext cx="45000000" cy="4698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60337" y="12062452"/>
            <a:ext cx="45000000" cy="4698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0337" y="17088822"/>
            <a:ext cx="45000000" cy="18760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0337" y="19305204"/>
            <a:ext cx="45000000" cy="2809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0337" y="22465235"/>
            <a:ext cx="45000000" cy="3137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0337" y="25975609"/>
            <a:ext cx="44031263" cy="3437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 user makes a call, it is connected to the base station to which it appears </a:t>
            </a:r>
            <a:r>
              <a:rPr lang="en-US" dirty="0" smtClean="0"/>
              <a:t>to have </a:t>
            </a:r>
            <a:r>
              <a:rPr lang="en-US" dirty="0"/>
              <a:t>the best path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often but not always the closest base station).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base </a:t>
            </a:r>
            <a:r>
              <a:rPr lang="en-US" dirty="0" smtClean="0"/>
              <a:t>stations in </a:t>
            </a:r>
            <a:r>
              <a:rPr lang="en-US" dirty="0"/>
              <a:t>a given area are then connected to a mobile telephone switching office (MTSO, </a:t>
            </a:r>
            <a:r>
              <a:rPr lang="en-US" dirty="0" smtClean="0"/>
              <a:t>also called </a:t>
            </a:r>
            <a:r>
              <a:rPr lang="en-US" dirty="0"/>
              <a:t>a mobile switching center MSC) by high speed wire connections or </a:t>
            </a:r>
            <a:r>
              <a:rPr lang="en-US" dirty="0" smtClean="0"/>
              <a:t>microwave links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MTSO is connected to the public wired telephone network. </a:t>
            </a:r>
            <a:endParaRPr lang="en-US" dirty="0" smtClean="0"/>
          </a:p>
          <a:p>
            <a:r>
              <a:rPr lang="en-US" dirty="0" smtClean="0"/>
              <a:t>Thus </a:t>
            </a:r>
            <a:r>
              <a:rPr lang="en-US" dirty="0"/>
              <a:t>an </a:t>
            </a:r>
            <a:r>
              <a:rPr lang="en-US" dirty="0" smtClean="0"/>
              <a:t>incoming </a:t>
            </a:r>
            <a:r>
              <a:rPr lang="en-US" dirty="0"/>
              <a:t>call from a mobile user is first connected to a base station and from there </a:t>
            </a:r>
            <a:r>
              <a:rPr lang="en-US" dirty="0" smtClean="0"/>
              <a:t>to the </a:t>
            </a:r>
            <a:r>
              <a:rPr lang="en-US" dirty="0"/>
              <a:t>MTSO and then to the wired network. 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there the call goes to its </a:t>
            </a:r>
            <a:r>
              <a:rPr lang="en-US" dirty="0" smtClean="0"/>
              <a:t>destination, which </a:t>
            </a:r>
            <a:r>
              <a:rPr lang="en-US" dirty="0"/>
              <a:t>might be an ordinary wire line telephone, or might be another mobile subscriber.</a:t>
            </a:r>
          </a:p>
          <a:p>
            <a:r>
              <a:rPr lang="en-US" dirty="0"/>
              <a:t>Thus, we see that a cellular network is not an independent network, but rather an </a:t>
            </a:r>
            <a:r>
              <a:rPr lang="en-US" dirty="0" smtClean="0"/>
              <a:t>appendage </a:t>
            </a:r>
            <a:r>
              <a:rPr lang="en-US" dirty="0"/>
              <a:t>to the wired network.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1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 Example: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27</a:t>
            </a:fld>
            <a:endParaRPr lang="en-US" dirty="0"/>
          </a:p>
        </p:txBody>
      </p:sp>
      <p:pic>
        <p:nvPicPr>
          <p:cNvPr id="6146" name="Picture 2" descr="Simulation of Location Based Services in Mobile Networks (GERAN, UTRAN,  E-UTRAN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0337" y="5474326"/>
            <a:ext cx="40991999" cy="25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28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Basics of Wireless Communication: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44931263" cy="22600445"/>
          </a:xfrm>
        </p:spPr>
        <p:txBody>
          <a:bodyPr>
            <a:normAutofit/>
          </a:bodyPr>
          <a:lstStyle/>
          <a:p>
            <a:r>
              <a:rPr lang="en-US" dirty="0"/>
              <a:t>Wireless communication takes places over free space through RF (radio frequency</a:t>
            </a:r>
            <a:r>
              <a:rPr lang="en-US" dirty="0" smtClean="0"/>
              <a:t>),</a:t>
            </a:r>
          </a:p>
          <a:p>
            <a:r>
              <a:rPr lang="en-US" dirty="0" smtClean="0"/>
              <a:t> </a:t>
            </a:r>
            <a:r>
              <a:rPr lang="en-US" dirty="0"/>
              <a:t>one device, a Transmitter, sends signal to another device, a Receiver. </a:t>
            </a:r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devices (transmitter and receiver) must use same frequency (or channel) to be able to communicate with each other.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 large number of wireless devices communicate at same time, radio frequency can cause interference with each other. </a:t>
            </a:r>
            <a:endParaRPr lang="en-US" dirty="0" smtClean="0"/>
          </a:p>
          <a:p>
            <a:r>
              <a:rPr lang="en-US" dirty="0" smtClean="0"/>
              <a:t>Interference </a:t>
            </a:r>
            <a:r>
              <a:rPr lang="en-US" dirty="0"/>
              <a:t>increases as no of devices increases. 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28</a:t>
            </a:fld>
            <a:endParaRPr lang="en-US" dirty="0"/>
          </a:p>
        </p:txBody>
      </p:sp>
      <p:pic>
        <p:nvPicPr>
          <p:cNvPr id="11266" name="Picture 2" descr="https://media.geeksforgeeks.org/wp-content/uploads/20200426115854/unidirectional-co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2266144"/>
            <a:ext cx="29046008" cy="790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291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Basics of Wireless Communication: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44931263" cy="22600445"/>
          </a:xfrm>
        </p:spPr>
        <p:txBody>
          <a:bodyPr>
            <a:normAutofit/>
          </a:bodyPr>
          <a:lstStyle/>
          <a:p>
            <a:r>
              <a:rPr lang="en-US" dirty="0"/>
              <a:t>Wireless communication is always half duplex as transmission uses same frequency or channel.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achieve full duplex mode, devices use different frequency or channel of transmission and receiving of signals.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13314" name="Picture 2" descr="https://media.geeksforgeeks.org/wp-content/uploads/20200426115845/Bidirectional-com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61239" y="15945180"/>
            <a:ext cx="29140157" cy="14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81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2220687"/>
            <a:ext cx="44091582" cy="14051188"/>
          </a:xfrm>
        </p:spPr>
        <p:txBody>
          <a:bodyPr>
            <a:normAutofit/>
          </a:bodyPr>
          <a:lstStyle/>
          <a:p>
            <a:r>
              <a:rPr lang="en-US" dirty="0" smtClean="0"/>
              <a:t>MODULE 1: </a:t>
            </a:r>
            <a:br>
              <a:rPr lang="en-US" dirty="0" smtClean="0"/>
            </a:br>
            <a:r>
              <a:rPr lang="en-US" dirty="0"/>
              <a:t>Introduction to Wireless Communication Fundamentals and 5G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4436" y="21074912"/>
            <a:ext cx="48876239" cy="959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5G Introduction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</a:t>
            </a:r>
            <a:r>
              <a:rPr lang="en-US" dirty="0"/>
              <a:t>per INDIAN </a:t>
            </a:r>
            <a:r>
              <a:rPr lang="en-US" dirty="0" smtClean="0"/>
              <a:t>perspective </a:t>
            </a:r>
            <a:r>
              <a:rPr lang="en-US" dirty="0"/>
              <a:t>where we are today?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213A1-15A2-4171-AF56-1FDF0C727811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165642" y="17904814"/>
            <a:ext cx="6736138" cy="31700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M1 S0</a:t>
            </a:r>
            <a:endParaRPr lang="en-US" sz="20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62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Basics of Wireless Communication: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34187063" cy="23310591"/>
          </a:xfrm>
        </p:spPr>
        <p:txBody>
          <a:bodyPr>
            <a:normAutofit/>
          </a:bodyPr>
          <a:lstStyle/>
          <a:p>
            <a:r>
              <a:rPr lang="en-US" b="1" dirty="0"/>
              <a:t>Radio Frequency: </a:t>
            </a:r>
          </a:p>
          <a:p>
            <a:r>
              <a:rPr lang="en-US" dirty="0"/>
              <a:t>In free space, the sender (transmitter) sends an alternating current into a section of wire (an antenna).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sets up a moving electric and magnetic fields that travel as travelling waves.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electric and magnetic field moves along each other at a right angle to each other as shown.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signal must keep changing or alternating by cycle up and down to keep electric and magnetic field cyclic and pushing forward.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no of cycles a wave taking in a second is called Frequency of the wave.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30</a:t>
            </a:fld>
            <a:endParaRPr lang="en-US" dirty="0"/>
          </a:p>
        </p:txBody>
      </p:sp>
      <p:pic>
        <p:nvPicPr>
          <p:cNvPr id="14338" name="Picture 2" descr="https://media.geeksforgeeks.org/wp-content/uploads/20200426115848/frequenc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826575" y="11102974"/>
            <a:ext cx="15541625" cy="1213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286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Features of Wireless Communication: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48960338" cy="23310591"/>
          </a:xfrm>
        </p:spPr>
        <p:txBody>
          <a:bodyPr>
            <a:normAutofit/>
          </a:bodyPr>
          <a:lstStyle/>
          <a:p>
            <a:r>
              <a:rPr lang="en-US" dirty="0"/>
              <a:t>The evolution of wireless technology has brought many advancements with its effective features.</a:t>
            </a:r>
          </a:p>
          <a:p>
            <a:endParaRPr lang="en-US" b="1" dirty="0"/>
          </a:p>
          <a:p>
            <a:r>
              <a:rPr lang="en-US" dirty="0"/>
              <a:t>The transmitted distance can be anywhere between a few meters (for example, a television's remote control) and thousands of kilometers (for example, radio communication).</a:t>
            </a:r>
          </a:p>
          <a:p>
            <a:r>
              <a:rPr lang="en-US" dirty="0" smtClean="0"/>
              <a:t>Wireless </a:t>
            </a:r>
            <a:r>
              <a:rPr lang="en-US" dirty="0"/>
              <a:t>communication can be used for cellular telephony, wireless access to the internet, wireless home networking, and so on.</a:t>
            </a:r>
          </a:p>
          <a:p>
            <a:r>
              <a:rPr lang="en-US" dirty="0" smtClean="0"/>
              <a:t>Other </a:t>
            </a:r>
            <a:r>
              <a:rPr lang="en-US" dirty="0"/>
              <a:t>examples of applications of radio wireless technology include GPS units, garage door openers, wireless computer mice, keyboards and headsets, headphones, radio receivers, satellite television, broadcast television and cordless telephones.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9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Communication Fundamentals: </a:t>
            </a:r>
            <a:r>
              <a:rPr lang="en-US" sz="15600" dirty="0"/>
              <a:t>Wireless - Advantages: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48960338" cy="23310591"/>
          </a:xfrm>
        </p:spPr>
        <p:txBody>
          <a:bodyPr>
            <a:normAutofit/>
          </a:bodyPr>
          <a:lstStyle/>
          <a:p>
            <a:r>
              <a:rPr lang="en-US" dirty="0"/>
              <a:t>Wireless communication involves transfer of information without any physical connection between two or more points. </a:t>
            </a:r>
            <a:endParaRPr lang="en-US" dirty="0" smtClean="0"/>
          </a:p>
          <a:p>
            <a:r>
              <a:rPr lang="en-US" dirty="0" smtClean="0"/>
              <a:t>Because </a:t>
            </a:r>
            <a:r>
              <a:rPr lang="en-US" dirty="0"/>
              <a:t>of this absence of any 'physical infrastructure', wireless communication has certain advantages. </a:t>
            </a:r>
            <a:endParaRPr lang="en-US" dirty="0" smtClean="0"/>
          </a:p>
          <a:p>
            <a:r>
              <a:rPr lang="en-US" dirty="0"/>
              <a:t>Cost effectiveness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Convenience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Constant </a:t>
            </a:r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5565-811E-45C5-9A78-6DECC7E0B03D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</a:t>
            </a:r>
            <a:r>
              <a:rPr lang="en-US" dirty="0" smtClean="0"/>
              <a:t>Unit-1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908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22497" y="3810127"/>
            <a:ext cx="44091582" cy="13477201"/>
          </a:xfrm>
        </p:spPr>
        <p:txBody>
          <a:bodyPr/>
          <a:lstStyle/>
          <a:p>
            <a:pPr algn="ctr"/>
            <a:r>
              <a:rPr lang="en-US" dirty="0" smtClean="0"/>
              <a:t>!!THANK YOU!!</a:t>
            </a:r>
            <a:br>
              <a:rPr lang="en-US" dirty="0" smtClean="0"/>
            </a:br>
            <a:r>
              <a:rPr lang="en-US" dirty="0" smtClean="0"/>
              <a:t>!! Have a Nice Day!!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487921" y="16019463"/>
            <a:ext cx="44091582" cy="14654863"/>
          </a:xfrm>
        </p:spPr>
        <p:txBody>
          <a:bodyPr>
            <a:normAutofit/>
          </a:bodyPr>
          <a:lstStyle/>
          <a:p>
            <a:r>
              <a:rPr lang="en-US" dirty="0" smtClean="0"/>
              <a:t>Today we learned about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Wireless Communication Fundamentals: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Overview </a:t>
            </a:r>
            <a:r>
              <a:rPr lang="en-US" dirty="0"/>
              <a:t>of Wireless Communication Systems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18ECO127T :: 5G Technology – An Overview :: Unit-1 by   Dr. Vivek Kachhatiya [Ref: ECE dept ppt]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D6CA-DAE9-407C-B629-4EF615383A94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2" name="AutoShape 2" descr="Join my WhatsApp group. https://chat.whatsapp.com/J0xmF9cbOiJCaf9YLezHt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01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</a:t>
            </a:r>
            <a:r>
              <a:rPr lang="en-US" dirty="0"/>
              <a:t>Subject </a:t>
            </a:r>
            <a:r>
              <a:rPr lang="en-US" dirty="0" smtClean="0"/>
              <a:t>(Five Modules)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337" y="7363735"/>
            <a:ext cx="48960338" cy="23310591"/>
          </a:xfrm>
        </p:spPr>
        <p:txBody>
          <a:bodyPr>
            <a:normAutofit/>
          </a:bodyPr>
          <a:lstStyle/>
          <a:p>
            <a:r>
              <a:rPr lang="en-US" dirty="0" smtClean="0"/>
              <a:t>Module-1</a:t>
            </a:r>
            <a:r>
              <a:rPr lang="en-US" dirty="0"/>
              <a:t>: </a:t>
            </a:r>
            <a:r>
              <a:rPr lang="en-US" dirty="0" smtClean="0"/>
              <a:t>Introduction </a:t>
            </a:r>
            <a:r>
              <a:rPr lang="en-US" dirty="0"/>
              <a:t>to Wireless Communication Fundamentals and 5G </a:t>
            </a:r>
            <a:r>
              <a:rPr lang="en-US" dirty="0" smtClean="0"/>
              <a:t>		Technology</a:t>
            </a:r>
          </a:p>
          <a:p>
            <a:endParaRPr lang="en-US" dirty="0" smtClean="0"/>
          </a:p>
          <a:p>
            <a:r>
              <a:rPr lang="en-US" dirty="0"/>
              <a:t>Modele-2</a:t>
            </a:r>
            <a:r>
              <a:rPr lang="en-US" dirty="0" smtClean="0"/>
              <a:t>:	5G </a:t>
            </a:r>
            <a:r>
              <a:rPr lang="en-US" dirty="0"/>
              <a:t>Network </a:t>
            </a:r>
            <a:r>
              <a:rPr lang="en-US" dirty="0" smtClean="0"/>
              <a:t>Architecture</a:t>
            </a:r>
          </a:p>
          <a:p>
            <a:endParaRPr lang="en-US" dirty="0" smtClean="0"/>
          </a:p>
          <a:p>
            <a:r>
              <a:rPr lang="en-US" dirty="0"/>
              <a:t>Module-3: Radio Access Technologies in </a:t>
            </a:r>
            <a:r>
              <a:rPr lang="en-US" dirty="0" smtClean="0"/>
              <a:t>5G</a:t>
            </a:r>
          </a:p>
          <a:p>
            <a:endParaRPr lang="en-US" dirty="0" smtClean="0"/>
          </a:p>
          <a:p>
            <a:r>
              <a:rPr lang="en-US" dirty="0"/>
              <a:t>Module-4: 5G Security and </a:t>
            </a:r>
            <a:r>
              <a:rPr lang="en-US" dirty="0" smtClean="0"/>
              <a:t>Privacy</a:t>
            </a:r>
          </a:p>
          <a:p>
            <a:endParaRPr lang="en-US" dirty="0" smtClean="0"/>
          </a:p>
          <a:p>
            <a:r>
              <a:rPr lang="en-US" dirty="0"/>
              <a:t>Module-5: 5G and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7859C-CA8B-4344-B411-D34DAD021C8C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 by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25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751D80-EC06-12DD-5FA0-B229FE93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08" y="-20604"/>
            <a:ext cx="28790658" cy="16194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6285" y="11169786"/>
            <a:ext cx="38340506" cy="11279752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5G Introduction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6285" y="22884528"/>
            <a:ext cx="38340506" cy="7822326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As per INDIAN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perspective where we are today?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7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AFED72-0A69-C635-767C-A81A13E506B9}"/>
              </a:ext>
            </a:extLst>
          </p:cNvPr>
          <p:cNvSpPr/>
          <p:nvPr/>
        </p:nvSpPr>
        <p:spPr>
          <a:xfrm>
            <a:off x="-1" y="1821956"/>
            <a:ext cx="39395401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494CF-03B1-690C-7310-3BBBE9CE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7256" y="2253287"/>
            <a:ext cx="21806163" cy="3165754"/>
          </a:xfrm>
        </p:spPr>
        <p:txBody>
          <a:bodyPr/>
          <a:lstStyle/>
          <a:p>
            <a:r>
              <a:rPr lang="en-IN" dirty="0">
                <a:latin typeface="+mn-lt"/>
              </a:rPr>
              <a:t>Why </a:t>
            </a:r>
            <a:r>
              <a:rPr lang="en-IN" dirty="0">
                <a:solidFill>
                  <a:srgbClr val="0066FF"/>
                </a:solidFill>
                <a:latin typeface="+mn-lt"/>
              </a:rPr>
              <a:t>5G</a:t>
            </a:r>
            <a:r>
              <a:rPr lang="en-IN" dirty="0">
                <a:latin typeface="+mn-lt"/>
              </a:rPr>
              <a:t> in Academic?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8C5152-FDC0-6B1D-1756-CE5411E0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41" y="8430280"/>
            <a:ext cx="47861732" cy="22003279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Event:</a:t>
            </a:r>
            <a:endParaRPr lang="en-US" dirty="0">
              <a:solidFill>
                <a:srgbClr val="0000FF"/>
              </a:solidFill>
            </a:endParaRPr>
          </a:p>
          <a:p>
            <a:pPr lvl="1" algn="just"/>
            <a:r>
              <a:rPr lang="en-US" sz="10902" dirty="0">
                <a:solidFill>
                  <a:srgbClr val="0000FF"/>
                </a:solidFill>
              </a:rPr>
              <a:t>5G</a:t>
            </a:r>
            <a:r>
              <a:rPr lang="en-US" sz="10902" dirty="0"/>
              <a:t> services were launched in India during October 2022</a:t>
            </a:r>
          </a:p>
          <a:p>
            <a:pPr lvl="1" algn="just"/>
            <a:r>
              <a:rPr lang="en-US" sz="10902" dirty="0">
                <a:solidFill>
                  <a:srgbClr val="0000FF"/>
                </a:solidFill>
              </a:rPr>
              <a:t>5G</a:t>
            </a:r>
            <a:r>
              <a:rPr lang="en-US" sz="10902" dirty="0"/>
              <a:t> is being expanded on war footing throughout the nation</a:t>
            </a:r>
          </a:p>
          <a:p>
            <a:pPr algn="just"/>
            <a:endParaRPr lang="en-US" sz="10063" dirty="0">
              <a:solidFill>
                <a:srgbClr val="0000FF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FF"/>
                </a:solidFill>
              </a:rPr>
              <a:t> Future Scenario:</a:t>
            </a:r>
          </a:p>
          <a:p>
            <a:pPr lvl="1" algn="just"/>
            <a:r>
              <a:rPr lang="en-US" sz="10902" dirty="0"/>
              <a:t>Expected customers of </a:t>
            </a:r>
            <a:r>
              <a:rPr lang="en-US" sz="10902" dirty="0">
                <a:solidFill>
                  <a:srgbClr val="0000FF"/>
                </a:solidFill>
              </a:rPr>
              <a:t>5G </a:t>
            </a:r>
            <a:r>
              <a:rPr lang="en-US" sz="10902" dirty="0"/>
              <a:t>market;</a:t>
            </a:r>
          </a:p>
          <a:p>
            <a:pPr lvl="2" algn="just"/>
            <a:r>
              <a:rPr lang="en-US" sz="10902" dirty="0"/>
              <a:t>Various Industries</a:t>
            </a:r>
          </a:p>
          <a:p>
            <a:pPr lvl="2" algn="just"/>
            <a:r>
              <a:rPr lang="en-US" sz="10902" dirty="0"/>
              <a:t>Military force</a:t>
            </a:r>
          </a:p>
          <a:p>
            <a:pPr lvl="2" algn="just"/>
            <a:r>
              <a:rPr lang="en-US" sz="10902" dirty="0"/>
              <a:t>Ordinary telephone/internet users</a:t>
            </a:r>
          </a:p>
          <a:p>
            <a:pPr lvl="1" algn="just"/>
            <a:endParaRPr lang="en-IN" sz="839" dirty="0"/>
          </a:p>
          <a:p>
            <a:pPr lvl="1" algn="just"/>
            <a:r>
              <a:rPr lang="en-IN" sz="10902" dirty="0"/>
              <a:t>Future </a:t>
            </a:r>
            <a:r>
              <a:rPr lang="en-IN" sz="10902" dirty="0">
                <a:solidFill>
                  <a:srgbClr val="0000FF"/>
                </a:solidFill>
              </a:rPr>
              <a:t>5G</a:t>
            </a:r>
            <a:r>
              <a:rPr lang="en-IN" sz="10902" dirty="0"/>
              <a:t> market needs </a:t>
            </a:r>
            <a:r>
              <a:rPr lang="en-IN" sz="10902" dirty="0">
                <a:solidFill>
                  <a:srgbClr val="0000FF"/>
                </a:solidFill>
              </a:rPr>
              <a:t>5G</a:t>
            </a:r>
            <a:r>
              <a:rPr lang="en-IN" sz="10902" dirty="0"/>
              <a:t> experts in large numbers for;</a:t>
            </a:r>
          </a:p>
          <a:p>
            <a:pPr lvl="2" algn="just"/>
            <a:r>
              <a:rPr lang="en-IN" sz="10902" u="sng" dirty="0"/>
              <a:t>Research &amp; Development</a:t>
            </a:r>
            <a:r>
              <a:rPr lang="en-IN" sz="10902" dirty="0"/>
              <a:t> in </a:t>
            </a:r>
            <a:r>
              <a:rPr lang="en-IN" sz="10902" dirty="0">
                <a:solidFill>
                  <a:srgbClr val="0000FF"/>
                </a:solidFill>
              </a:rPr>
              <a:t>5G</a:t>
            </a:r>
          </a:p>
          <a:p>
            <a:pPr lvl="2" algn="just"/>
            <a:r>
              <a:rPr lang="en-IN" sz="10902" u="sng" dirty="0"/>
              <a:t>Service</a:t>
            </a:r>
            <a:r>
              <a:rPr lang="en-IN" sz="10902" dirty="0"/>
              <a:t> to </a:t>
            </a:r>
            <a:r>
              <a:rPr lang="en-IN" sz="10902" dirty="0">
                <a:solidFill>
                  <a:srgbClr val="0000FF"/>
                </a:solidFill>
              </a:rPr>
              <a:t>5G</a:t>
            </a:r>
            <a:r>
              <a:rPr lang="en-IN" sz="10902" dirty="0"/>
              <a:t> customers</a:t>
            </a:r>
          </a:p>
          <a:p>
            <a:pPr marL="1917040" lvl="1" indent="0" algn="just">
              <a:buNone/>
            </a:pPr>
            <a:endParaRPr lang="en-IN" sz="10063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B050"/>
                </a:solidFill>
              </a:rPr>
              <a:t> Action:</a:t>
            </a:r>
          </a:p>
          <a:p>
            <a:pPr lvl="1" algn="just"/>
            <a:r>
              <a:rPr lang="en-IN" sz="10902" dirty="0"/>
              <a:t>Students need to be skilled to grab this Golden Opportunity in </a:t>
            </a:r>
            <a:r>
              <a:rPr lang="en-IN" sz="10902" dirty="0">
                <a:solidFill>
                  <a:srgbClr val="0000FF"/>
                </a:solidFill>
              </a:rPr>
              <a:t>5G</a:t>
            </a:r>
            <a:r>
              <a:rPr lang="en-IN" sz="10902" dirty="0"/>
              <a:t> arena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E504B7-63C2-1E4F-AE41-99E98D6190A5}"/>
              </a:ext>
            </a:extLst>
          </p:cNvPr>
          <p:cNvSpPr txBox="1"/>
          <p:nvPr/>
        </p:nvSpPr>
        <p:spPr>
          <a:xfrm>
            <a:off x="-383403" y="6236440"/>
            <a:ext cx="21938891" cy="189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Thematic flow of 5G into Academic: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15CB03-FFA6-ADE3-0AA9-CE0E9240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B6D5DF-0131-C744-04F8-68F5DCE68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1907" y="5371116"/>
            <a:ext cx="17548769" cy="914320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D4C3-8812-47C9-A9DC-53EABFBBA8B8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78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74E282-4E68-3E71-0D6C-EA69E9A73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15" y="9036657"/>
            <a:ext cx="33675745" cy="18245024"/>
          </a:xfrm>
        </p:spPr>
        <p:txBody>
          <a:bodyPr>
            <a:normAutofit/>
          </a:bodyPr>
          <a:lstStyle/>
          <a:p>
            <a:pPr algn="just"/>
            <a:r>
              <a:rPr lang="en-IN" sz="10063" dirty="0">
                <a:solidFill>
                  <a:srgbClr val="0066FF"/>
                </a:solidFill>
              </a:rPr>
              <a:t>5G</a:t>
            </a:r>
            <a:r>
              <a:rPr lang="en-IN" sz="10063" dirty="0"/>
              <a:t>: </a:t>
            </a:r>
            <a:r>
              <a:rPr lang="en-US" sz="10063" dirty="0">
                <a:solidFill>
                  <a:srgbClr val="0066FF"/>
                </a:solidFill>
              </a:rPr>
              <a:t>5</a:t>
            </a:r>
            <a:r>
              <a:rPr lang="en-US" sz="10063" baseline="30000" dirty="0"/>
              <a:t>th</a:t>
            </a:r>
            <a:r>
              <a:rPr lang="en-US" sz="10063" dirty="0"/>
              <a:t> </a:t>
            </a:r>
            <a:r>
              <a:rPr lang="en-US" sz="10063" dirty="0">
                <a:solidFill>
                  <a:srgbClr val="0066FF"/>
                </a:solidFill>
              </a:rPr>
              <a:t>G</a:t>
            </a:r>
            <a:r>
              <a:rPr lang="en-US" sz="10063" dirty="0"/>
              <a:t>eneration mobile network</a:t>
            </a:r>
            <a:endParaRPr lang="en-IN" sz="10063" dirty="0"/>
          </a:p>
          <a:p>
            <a:pPr algn="just"/>
            <a:r>
              <a:rPr lang="en-US" sz="10063" dirty="0">
                <a:solidFill>
                  <a:srgbClr val="0066FF"/>
                </a:solidFill>
              </a:rPr>
              <a:t>5G</a:t>
            </a:r>
            <a:r>
              <a:rPr lang="en-US" sz="10063" dirty="0"/>
              <a:t> is a new global wireless standard after 1G, 2G, 3G, and 4G networks</a:t>
            </a:r>
          </a:p>
          <a:p>
            <a:pPr algn="just"/>
            <a:r>
              <a:rPr lang="en-US" sz="10063" dirty="0">
                <a:solidFill>
                  <a:srgbClr val="0066FF"/>
                </a:solidFill>
              </a:rPr>
              <a:t>5G</a:t>
            </a:r>
            <a:r>
              <a:rPr lang="en-US" sz="10063" dirty="0"/>
              <a:t> was commercialized in 2019</a:t>
            </a:r>
          </a:p>
          <a:p>
            <a:pPr algn="just"/>
            <a:r>
              <a:rPr lang="en-US" sz="10063" dirty="0">
                <a:highlight>
                  <a:srgbClr val="FFFF00"/>
                </a:highlight>
              </a:rPr>
              <a:t>No company or person invented</a:t>
            </a:r>
            <a:r>
              <a:rPr lang="en-US" sz="10063" dirty="0"/>
              <a:t> or </a:t>
            </a:r>
            <a:r>
              <a:rPr lang="en-US" sz="10063" dirty="0">
                <a:highlight>
                  <a:srgbClr val="FFFF00"/>
                </a:highlight>
              </a:rPr>
              <a:t>owns</a:t>
            </a:r>
            <a:r>
              <a:rPr lang="en-US" sz="10063" dirty="0"/>
              <a:t> </a:t>
            </a:r>
            <a:r>
              <a:rPr lang="en-US" sz="10063" dirty="0">
                <a:solidFill>
                  <a:srgbClr val="0066FF"/>
                </a:solidFill>
              </a:rPr>
              <a:t>5G</a:t>
            </a:r>
          </a:p>
          <a:p>
            <a:pPr algn="just"/>
            <a:r>
              <a:rPr lang="en-US" sz="10063" dirty="0">
                <a:solidFill>
                  <a:srgbClr val="0066FF"/>
                </a:solidFill>
              </a:rPr>
              <a:t>T</a:t>
            </a:r>
            <a:r>
              <a:rPr lang="en-US" sz="10063" dirty="0"/>
              <a:t>here are several companies within the mobile ecosystem that are contributing to bringing </a:t>
            </a:r>
            <a:r>
              <a:rPr lang="en-US" sz="10063" dirty="0">
                <a:solidFill>
                  <a:srgbClr val="0000FF"/>
                </a:solidFill>
              </a:rPr>
              <a:t>5G</a:t>
            </a:r>
            <a:r>
              <a:rPr lang="en-US" sz="10063" dirty="0"/>
              <a:t> to life </a:t>
            </a:r>
            <a:r>
              <a:rPr lang="en-IN" sz="10063" dirty="0"/>
              <a:t>Challenges</a:t>
            </a:r>
          </a:p>
          <a:p>
            <a:pPr algn="just"/>
            <a:r>
              <a:rPr lang="en-US" sz="10063" dirty="0"/>
              <a:t>3</a:t>
            </a:r>
            <a:r>
              <a:rPr lang="en-US" sz="10063" baseline="30000" dirty="0"/>
              <a:t>rd</a:t>
            </a:r>
            <a:r>
              <a:rPr lang="en-US" sz="10063" dirty="0"/>
              <a:t> Generation Partnership Project (</a:t>
            </a:r>
            <a:r>
              <a:rPr lang="en-US" sz="10063" dirty="0">
                <a:highlight>
                  <a:srgbClr val="FFFF00"/>
                </a:highlight>
              </a:rPr>
              <a:t>3GPP</a:t>
            </a:r>
            <a:r>
              <a:rPr lang="en-US" sz="10063" dirty="0"/>
              <a:t>), the industry organization that </a:t>
            </a:r>
            <a:r>
              <a:rPr lang="en-US" sz="10063" dirty="0">
                <a:highlight>
                  <a:srgbClr val="FFFF00"/>
                </a:highlight>
              </a:rPr>
              <a:t>defines the global specifications</a:t>
            </a:r>
            <a:r>
              <a:rPr lang="en-US" sz="10063" dirty="0"/>
              <a:t> for 3G UMTS (including HSPA), 4G LTE, and </a:t>
            </a:r>
            <a:r>
              <a:rPr lang="en-US" sz="10063" dirty="0">
                <a:solidFill>
                  <a:srgbClr val="0000FF"/>
                </a:solidFill>
              </a:rPr>
              <a:t>5G</a:t>
            </a:r>
            <a:r>
              <a:rPr lang="en-US" sz="10063" dirty="0"/>
              <a:t> technologies</a:t>
            </a:r>
            <a:endParaRPr lang="en-IN" sz="1006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E5ADC8-292F-5801-A11A-F3D237E0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826" y="9036657"/>
            <a:ext cx="13562388" cy="13709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F8D7064-8DA2-468F-B264-ACF163B52F67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7AF0142-4C66-4D0A-848B-2BDFD8DB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415" y="2253287"/>
            <a:ext cx="28899157" cy="316575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+mn-lt"/>
              </a:rPr>
              <a:t>Overview of </a:t>
            </a:r>
            <a:r>
              <a:rPr lang="en-IN" dirty="0">
                <a:solidFill>
                  <a:srgbClr val="0066FF"/>
                </a:solidFill>
                <a:latin typeface="+mn-lt"/>
              </a:rPr>
              <a:t>5G</a:t>
            </a:r>
            <a:r>
              <a:rPr lang="en-IN" dirty="0">
                <a:latin typeface="+mn-lt"/>
              </a:rPr>
              <a:t> 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40C1E1A-C532-7ACE-2DB8-F2A3E7922D92}"/>
              </a:ext>
            </a:extLst>
          </p:cNvPr>
          <p:cNvSpPr txBox="1"/>
          <p:nvPr/>
        </p:nvSpPr>
        <p:spPr>
          <a:xfrm>
            <a:off x="-383405" y="6236439"/>
            <a:ext cx="9872680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Introduction: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90CE908-FEFF-D0B1-A286-0EC313BB3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CF8B-F3EA-443E-B272-7E150D592A24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13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9417E3A-1993-5019-F72C-E053D1F41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66"/>
          <a:stretch/>
        </p:blipFill>
        <p:spPr>
          <a:xfrm>
            <a:off x="1483055" y="9117382"/>
            <a:ext cx="48250416" cy="177351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93ED871-B756-A9BB-7DFD-CC7C3AA6EEC3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DA7A632-1227-992A-EB15-084D3327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415" y="2253287"/>
            <a:ext cx="28899157" cy="316575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+mn-lt"/>
              </a:rPr>
              <a:t>Overview of </a:t>
            </a:r>
            <a:r>
              <a:rPr lang="en-IN" dirty="0">
                <a:solidFill>
                  <a:srgbClr val="0066FF"/>
                </a:solidFill>
                <a:latin typeface="+mn-lt"/>
              </a:rPr>
              <a:t>5G</a:t>
            </a:r>
            <a:r>
              <a:rPr lang="en-IN" dirty="0">
                <a:latin typeface="+mn-lt"/>
              </a:rPr>
              <a:t>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24182F2-228F-6305-8659-879BE6676556}"/>
              </a:ext>
            </a:extLst>
          </p:cNvPr>
          <p:cNvSpPr txBox="1"/>
          <p:nvPr/>
        </p:nvSpPr>
        <p:spPr>
          <a:xfrm>
            <a:off x="-383405" y="6236440"/>
            <a:ext cx="13419177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Evolution of 5G: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AE332E-2D3A-4793-18FD-7DFA979D1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49EA2-F9DF-4480-A77C-5227E6A306A0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093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74E282-4E68-3E71-0D6C-EA69E9A73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81" y="8856565"/>
            <a:ext cx="47684864" cy="2061847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</a:t>
            </a:r>
            <a:r>
              <a:rPr lang="en-IN" sz="10063" dirty="0"/>
              <a:t>Technology: </a:t>
            </a:r>
          </a:p>
          <a:p>
            <a:pPr lvl="1" algn="just"/>
            <a:r>
              <a:rPr lang="en-IN" sz="9644" dirty="0"/>
              <a:t>Based on </a:t>
            </a:r>
            <a:r>
              <a:rPr lang="en-IN" sz="9644" dirty="0">
                <a:highlight>
                  <a:srgbClr val="FFFF00"/>
                </a:highlight>
              </a:rPr>
              <a:t>OFDM</a:t>
            </a:r>
            <a:r>
              <a:rPr lang="en-IN" sz="9644" dirty="0"/>
              <a:t> (Orthogonal Frequency Division Multiplexing)</a:t>
            </a:r>
          </a:p>
          <a:p>
            <a:pPr lvl="1" algn="just"/>
            <a:r>
              <a:rPr lang="en-IN" sz="9644" dirty="0"/>
              <a:t>It </a:t>
            </a:r>
            <a:r>
              <a:rPr lang="en-US" sz="9644" dirty="0">
                <a:latin typeface="QualcommNext"/>
              </a:rPr>
              <a:t>also uses wider bandwidth technologies such as sub-6 GHz and </a:t>
            </a:r>
            <a:r>
              <a:rPr lang="en-US" sz="9644" dirty="0" err="1">
                <a:latin typeface="QualcommNext"/>
              </a:rPr>
              <a:t>mmWave</a:t>
            </a:r>
            <a:endParaRPr lang="en-IN" sz="9644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</a:t>
            </a:r>
            <a:r>
              <a:rPr lang="en-IN" sz="10063" dirty="0"/>
              <a:t>Frequency Specifications:</a:t>
            </a:r>
          </a:p>
          <a:p>
            <a:pPr lvl="1" algn="just"/>
            <a:r>
              <a:rPr lang="en-US" sz="9644" dirty="0"/>
              <a:t>Can operate in both lower bands (e.g., </a:t>
            </a:r>
            <a:r>
              <a:rPr lang="en-US" sz="9644" dirty="0">
                <a:highlight>
                  <a:srgbClr val="FFFF00"/>
                </a:highlight>
              </a:rPr>
              <a:t>sub-6 GHz</a:t>
            </a:r>
            <a:r>
              <a:rPr lang="en-US" sz="9644" dirty="0"/>
              <a:t>) as well as </a:t>
            </a:r>
            <a:r>
              <a:rPr lang="en-US" sz="9644" dirty="0" err="1"/>
              <a:t>mmWave</a:t>
            </a:r>
            <a:r>
              <a:rPr lang="en-US" sz="9644" dirty="0"/>
              <a:t> (e.g., </a:t>
            </a:r>
            <a:r>
              <a:rPr lang="en-US" sz="9644" dirty="0">
                <a:highlight>
                  <a:srgbClr val="FFFF00"/>
                </a:highlight>
              </a:rPr>
              <a:t>24 GHz and up</a:t>
            </a:r>
            <a:r>
              <a:rPr lang="en-US" sz="9644" dirty="0"/>
              <a:t>)</a:t>
            </a:r>
          </a:p>
          <a:p>
            <a:pPr lvl="1" algn="just"/>
            <a:r>
              <a:rPr lang="en-US" sz="9644" dirty="0"/>
              <a:t>In India now: sub-6 GHz</a:t>
            </a:r>
          </a:p>
          <a:p>
            <a:pPr lvl="1" algn="just"/>
            <a:r>
              <a:rPr lang="en-US" sz="9644" dirty="0"/>
              <a:t>This will bring extreme capacity, multi-Gbps throughput, and low latency</a:t>
            </a:r>
            <a:endParaRPr lang="en-IN" sz="9644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sz="10902" dirty="0"/>
              <a:t> </a:t>
            </a:r>
            <a:r>
              <a:rPr lang="en-IN" sz="10063" dirty="0"/>
              <a:t>Operation:</a:t>
            </a:r>
          </a:p>
          <a:p>
            <a:pPr lvl="1" algn="just"/>
            <a:r>
              <a:rPr lang="en-IN" sz="9644" dirty="0"/>
              <a:t>Not only faster and better than 4G, but can be expanded to </a:t>
            </a:r>
            <a:r>
              <a:rPr lang="en-US" sz="9644" dirty="0">
                <a:latin typeface="QualcommNext"/>
              </a:rPr>
              <a:t>mission-critical communications and connecting the massive IoT</a:t>
            </a:r>
            <a:endParaRPr lang="en-IN" sz="9644" dirty="0"/>
          </a:p>
          <a:p>
            <a:pPr algn="just"/>
            <a:endParaRPr lang="en-IN" sz="100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9154D7-374C-2054-E38B-B126D8A5C548}"/>
              </a:ext>
            </a:extLst>
          </p:cNvPr>
          <p:cNvSpPr/>
          <p:nvPr/>
        </p:nvSpPr>
        <p:spPr>
          <a:xfrm>
            <a:off x="-1" y="1821956"/>
            <a:ext cx="39586573" cy="354915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951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E3C2517-8363-7423-D2D4-93FD7E0A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415" y="2253287"/>
            <a:ext cx="28899157" cy="316575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+mn-lt"/>
              </a:rPr>
              <a:t>What make up </a:t>
            </a:r>
            <a:r>
              <a:rPr lang="en-IN" dirty="0">
                <a:solidFill>
                  <a:srgbClr val="0066FF"/>
                </a:solidFill>
                <a:latin typeface="+mn-lt"/>
              </a:rPr>
              <a:t>5G</a:t>
            </a:r>
            <a:r>
              <a:rPr lang="en-IN" dirty="0">
                <a:latin typeface="+mn-l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C0F2C4-DA8A-F270-3893-77B5AFACE2C1}"/>
              </a:ext>
            </a:extLst>
          </p:cNvPr>
          <p:cNvSpPr txBox="1"/>
          <p:nvPr/>
        </p:nvSpPr>
        <p:spPr>
          <a:xfrm>
            <a:off x="-383406" y="6236437"/>
            <a:ext cx="18786848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740" dirty="0">
                <a:highlight>
                  <a:srgbClr val="00FF00"/>
                </a:highlight>
              </a:rPr>
              <a:t>3 Key Points: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A6FF3C-399D-A185-A7E1-DA6CDD62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4" y="2342480"/>
            <a:ext cx="4824510" cy="250012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736A-5C0B-4CE6-9319-C13CB0B3EBB9}" type="datetime1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18ECO127T :: 5G Technology – An Overview :: Unit-1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231297-CF50-461C-A890-3A434146D1DB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28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31148</TotalTime>
  <Words>2130</Words>
  <Application>Microsoft Office PowerPoint</Application>
  <PresentationFormat>Custom</PresentationFormat>
  <Paragraphs>340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18ECO127T 5G Technology – An Overview</vt:lpstr>
      <vt:lpstr>MODULE 1:  Introduction to Wireless Communication Fundamentals and 5G Technology</vt:lpstr>
      <vt:lpstr>MODULE 1:  Introduction to Wireless Communication Fundamentals and 5G Technology</vt:lpstr>
      <vt:lpstr>Overview of the Subject (Five Modules)</vt:lpstr>
      <vt:lpstr>5G Introduction</vt:lpstr>
      <vt:lpstr>Why 5G in Academic?</vt:lpstr>
      <vt:lpstr>Overview of 5G Technology</vt:lpstr>
      <vt:lpstr>Overview of 5G Technology</vt:lpstr>
      <vt:lpstr>What make up 5G?</vt:lpstr>
      <vt:lpstr>Slide 10</vt:lpstr>
      <vt:lpstr>Slide 11</vt:lpstr>
      <vt:lpstr>Slide 12</vt:lpstr>
      <vt:lpstr>Slide 13</vt:lpstr>
      <vt:lpstr>Slide 14</vt:lpstr>
      <vt:lpstr>Kindly share your aspirations on subject </vt:lpstr>
      <vt:lpstr>!!THANK YOU!! !! Have a Nice Day!! </vt:lpstr>
      <vt:lpstr>MODULE 1:  Introduction to Wireless Communication Fundamentals and 5G Technology</vt:lpstr>
      <vt:lpstr>MODULE 1:  Introduction to Wireless Communication Fundamentals and 5G Technology</vt:lpstr>
      <vt:lpstr>Wireless Communication Fundamentals: Overview of Wireless Communication Systems</vt:lpstr>
      <vt:lpstr>Wireless Communication Fundamentals: Overview of Wireless Communication Systems</vt:lpstr>
      <vt:lpstr>Wireless Communication Fundamentals: Overview of Wireless Communication Systems</vt:lpstr>
      <vt:lpstr>Wireless Communication Fundamentals: Overview of Wireless Communication Systems</vt:lpstr>
      <vt:lpstr>Wireless Communication Fundamentals: Overview of Wireless Communication Systems</vt:lpstr>
      <vt:lpstr>Wireless Communication Fundamentals: Overview of Wireless Communication Systems</vt:lpstr>
      <vt:lpstr>Call Example:</vt:lpstr>
      <vt:lpstr>Call Example:</vt:lpstr>
      <vt:lpstr>Call Example:</vt:lpstr>
      <vt:lpstr>Wireless Communication Fundamentals: Basics of Wireless Communication: </vt:lpstr>
      <vt:lpstr>Wireless Communication Fundamentals: Basics of Wireless Communication: </vt:lpstr>
      <vt:lpstr>Wireless Communication Fundamentals: Basics of Wireless Communication: </vt:lpstr>
      <vt:lpstr>Wireless Communication Fundamentals: Features of Wireless Communication: </vt:lpstr>
      <vt:lpstr>Wireless Communication Fundamentals: Wireless - Advantages: </vt:lpstr>
      <vt:lpstr>!!THANK YOU!! !! Have a Nice Day!!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THINKPAD</dc:creator>
  <cp:lastModifiedBy>hp</cp:lastModifiedBy>
  <cp:revision>3172</cp:revision>
  <cp:lastPrinted>2023-02-06T05:08:34Z</cp:lastPrinted>
  <dcterms:created xsi:type="dcterms:W3CDTF">2016-03-26T10:56:21Z</dcterms:created>
  <dcterms:modified xsi:type="dcterms:W3CDTF">2024-01-29T07:24:55Z</dcterms:modified>
</cp:coreProperties>
</file>